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4"/>
    <p:sldMasterId id="2147483804" r:id="rId5"/>
  </p:sldMasterIdLst>
  <p:notesMasterIdLst>
    <p:notesMasterId r:id="rId9"/>
  </p:notesMasterIdLst>
  <p:handoutMasterIdLst>
    <p:handoutMasterId r:id="rId10"/>
  </p:handoutMasterIdLst>
  <p:sldIdLst>
    <p:sldId id="572" r:id="rId6"/>
    <p:sldId id="437" r:id="rId7"/>
    <p:sldId id="571"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C21A37-2FD8-413C-81EA-305AA30EC906}">
          <p14:sldIdLst>
            <p14:sldId id="572"/>
            <p14:sldId id="437"/>
            <p14:sldId id="571"/>
          </p14:sldIdLst>
        </p14:section>
        <p14:section name="Back Up" id="{A61BD352-EA9C-4403-B17C-516DD79BB9A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613"/>
    <a:srgbClr val="F2F2F2"/>
    <a:srgbClr val="D95D5D"/>
    <a:srgbClr val="002675"/>
    <a:srgbClr val="174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A31A11-058B-493E-9697-0A39B716F756}" v="1283" dt="2024-02-07T16:52:49.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9" autoAdjust="0"/>
    <p:restoredTop sz="82134" autoAdjust="0"/>
  </p:normalViewPr>
  <p:slideViewPr>
    <p:cSldViewPr snapToGrid="0" snapToObjects="1" showGuides="1">
      <p:cViewPr varScale="1">
        <p:scale>
          <a:sx n="77" d="100"/>
          <a:sy n="77" d="100"/>
        </p:scale>
        <p:origin x="907"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85947004579624E-2"/>
          <c:y val="0.28056222812741849"/>
          <c:w val="0.91691715847569211"/>
          <c:h val="0.69003680642104714"/>
        </c:manualLayout>
      </c:layout>
      <c:lineChart>
        <c:grouping val="standard"/>
        <c:varyColors val="0"/>
        <c:ser>
          <c:idx val="0"/>
          <c:order val="0"/>
          <c:tx>
            <c:strRef>
              <c:f>Sheet1!$B$1</c:f>
              <c:strCache>
                <c:ptCount val="1"/>
                <c:pt idx="0">
                  <c:v>Spartenrechnung 05 mit Sollrendite 4.04%</c:v>
                </c:pt>
              </c:strCache>
            </c:strRef>
          </c:tx>
          <c:spPr>
            <a:ln w="28575" cap="rnd">
              <a:solidFill>
                <a:schemeClr val="accent4"/>
              </a:solidFill>
              <a:round/>
            </a:ln>
            <a:effectLst/>
          </c:spPr>
          <c:marker>
            <c:symbol val="circle"/>
            <c:size val="5"/>
            <c:spPr>
              <a:solidFill>
                <a:schemeClr val="accent4"/>
              </a:solidFill>
              <a:ln w="2857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13D-4750-B7EF-11E04A9A890A}"/>
                </c:ext>
              </c:extLst>
            </c:dLbl>
            <c:dLbl>
              <c:idx val="1"/>
              <c:delete val="1"/>
              <c:extLst>
                <c:ext xmlns:c15="http://schemas.microsoft.com/office/drawing/2012/chart" uri="{CE6537A1-D6FC-4f65-9D91-7224C49458BB}"/>
                <c:ext xmlns:c16="http://schemas.microsoft.com/office/drawing/2014/chart" uri="{C3380CC4-5D6E-409C-BE32-E72D297353CC}">
                  <c16:uniqueId val="{00000001-D13D-4750-B7EF-11E04A9A890A}"/>
                </c:ext>
              </c:extLst>
            </c:dLbl>
            <c:dLbl>
              <c:idx val="4"/>
              <c:delete val="1"/>
              <c:extLst>
                <c:ext xmlns:c15="http://schemas.microsoft.com/office/drawing/2012/chart" uri="{CE6537A1-D6FC-4f65-9D91-7224C49458BB}"/>
                <c:ext xmlns:c16="http://schemas.microsoft.com/office/drawing/2014/chart" uri="{C3380CC4-5D6E-409C-BE32-E72D297353CC}">
                  <c16:uniqueId val="{00000002-D13D-4750-B7EF-11E04A9A890A}"/>
                </c:ext>
              </c:extLst>
            </c:dLbl>
            <c:dLbl>
              <c:idx val="5"/>
              <c:delete val="1"/>
              <c:extLst>
                <c:ext xmlns:c15="http://schemas.microsoft.com/office/drawing/2012/chart" uri="{CE6537A1-D6FC-4f65-9D91-7224C49458BB}"/>
                <c:ext xmlns:c16="http://schemas.microsoft.com/office/drawing/2014/chart" uri="{C3380CC4-5D6E-409C-BE32-E72D297353CC}">
                  <c16:uniqueId val="{00000003-D13D-4750-B7EF-11E04A9A890A}"/>
                </c:ext>
              </c:extLst>
            </c:dLbl>
            <c:dLbl>
              <c:idx val="7"/>
              <c:delete val="1"/>
              <c:extLst>
                <c:ext xmlns:c15="http://schemas.microsoft.com/office/drawing/2012/chart" uri="{CE6537A1-D6FC-4f65-9D91-7224C49458BB}"/>
                <c:ext xmlns:c16="http://schemas.microsoft.com/office/drawing/2014/chart" uri="{C3380CC4-5D6E-409C-BE32-E72D297353CC}">
                  <c16:uniqueId val="{00000004-D13D-4750-B7EF-11E04A9A890A}"/>
                </c:ext>
              </c:extLst>
            </c:dLbl>
            <c:dLbl>
              <c:idx val="8"/>
              <c:delete val="1"/>
              <c:extLst>
                <c:ext xmlns:c15="http://schemas.microsoft.com/office/drawing/2012/chart" uri="{CE6537A1-D6FC-4f65-9D91-7224C49458BB}"/>
                <c:ext xmlns:c16="http://schemas.microsoft.com/office/drawing/2014/chart" uri="{C3380CC4-5D6E-409C-BE32-E72D297353CC}">
                  <c16:uniqueId val="{00000005-D13D-4750-B7EF-11E04A9A890A}"/>
                </c:ext>
              </c:extLst>
            </c:dLbl>
            <c:dLbl>
              <c:idx val="9"/>
              <c:layout>
                <c:manualLayout>
                  <c:x val="-1.1757168325657406E-2"/>
                  <c:y val="-4.114942528735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3D-4750-B7EF-11E04A9A890A}"/>
                </c:ext>
              </c:extLst>
            </c:dLbl>
            <c:dLbl>
              <c:idx val="10"/>
              <c:delete val="1"/>
              <c:extLst>
                <c:ext xmlns:c15="http://schemas.microsoft.com/office/drawing/2012/chart" uri="{CE6537A1-D6FC-4f65-9D91-7224C49458BB}"/>
                <c:ext xmlns:c16="http://schemas.microsoft.com/office/drawing/2014/chart" uri="{C3380CC4-5D6E-409C-BE32-E72D297353CC}">
                  <c16:uniqueId val="{00000007-D13D-4750-B7EF-11E04A9A890A}"/>
                </c:ext>
              </c:extLst>
            </c:dLbl>
            <c:dLbl>
              <c:idx val="11"/>
              <c:delete val="1"/>
              <c:extLst>
                <c:ext xmlns:c15="http://schemas.microsoft.com/office/drawing/2012/chart" uri="{CE6537A1-D6FC-4f65-9D91-7224C49458BB}"/>
                <c:ext xmlns:c16="http://schemas.microsoft.com/office/drawing/2014/chart" uri="{C3380CC4-5D6E-409C-BE32-E72D297353CC}">
                  <c16:uniqueId val="{00000008-D13D-4750-B7EF-11E04A9A890A}"/>
                </c:ext>
              </c:extLst>
            </c:dLbl>
            <c:dLbl>
              <c:idx val="12"/>
              <c:layout>
                <c:manualLayout>
                  <c:x val="1.8320648533143052E-2"/>
                  <c:y val="-4.6896551724137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3D-4750-B7EF-11E04A9A890A}"/>
                </c:ext>
              </c:extLst>
            </c:dLbl>
            <c:dLbl>
              <c:idx val="13"/>
              <c:delete val="1"/>
              <c:extLst>
                <c:ext xmlns:c15="http://schemas.microsoft.com/office/drawing/2012/chart" uri="{CE6537A1-D6FC-4f65-9D91-7224C49458BB}"/>
                <c:ext xmlns:c16="http://schemas.microsoft.com/office/drawing/2014/chart" uri="{C3380CC4-5D6E-409C-BE32-E72D297353CC}">
                  <c16:uniqueId val="{0000000A-D13D-4750-B7EF-11E04A9A890A}"/>
                </c:ext>
              </c:extLst>
            </c:dLbl>
            <c:dLbl>
              <c:idx val="14"/>
              <c:delete val="1"/>
              <c:extLst>
                <c:ext xmlns:c15="http://schemas.microsoft.com/office/drawing/2012/chart" uri="{CE6537A1-D6FC-4f65-9D91-7224C49458BB}"/>
                <c:ext xmlns:c16="http://schemas.microsoft.com/office/drawing/2014/chart" uri="{C3380CC4-5D6E-409C-BE32-E72D297353CC}">
                  <c16:uniqueId val="{0000000B-D13D-4750-B7EF-11E04A9A890A}"/>
                </c:ext>
              </c:extLst>
            </c:dLbl>
            <c:dLbl>
              <c:idx val="15"/>
              <c:layout>
                <c:manualLayout>
                  <c:x val="1.8829367019603176E-2"/>
                  <c:y val="-1.9518232776321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3D-4750-B7EF-11E04A9A890A}"/>
                </c:ext>
              </c:extLst>
            </c:dLbl>
            <c:dLbl>
              <c:idx val="16"/>
              <c:delete val="1"/>
              <c:extLst>
                <c:ext xmlns:c15="http://schemas.microsoft.com/office/drawing/2012/chart" uri="{CE6537A1-D6FC-4f65-9D91-7224C49458BB}"/>
                <c:ext xmlns:c16="http://schemas.microsoft.com/office/drawing/2014/chart" uri="{C3380CC4-5D6E-409C-BE32-E72D297353CC}">
                  <c16:uniqueId val="{0000000D-D13D-4750-B7EF-11E04A9A890A}"/>
                </c:ext>
              </c:extLst>
            </c:dLbl>
            <c:dLbl>
              <c:idx val="17"/>
              <c:delete val="1"/>
              <c:extLst>
                <c:ext xmlns:c15="http://schemas.microsoft.com/office/drawing/2012/chart" uri="{CE6537A1-D6FC-4f65-9D91-7224C49458BB}"/>
                <c:ext xmlns:c16="http://schemas.microsoft.com/office/drawing/2014/chart" uri="{C3380CC4-5D6E-409C-BE32-E72D297353CC}">
                  <c16:uniqueId val="{0000000E-D13D-4750-B7EF-11E04A9A890A}"/>
                </c:ext>
              </c:extLst>
            </c:dLbl>
            <c:dLbl>
              <c:idx val="18"/>
              <c:delete val="1"/>
              <c:extLst>
                <c:ext xmlns:c15="http://schemas.microsoft.com/office/drawing/2012/chart" uri="{CE6537A1-D6FC-4f65-9D91-7224C49458BB}"/>
                <c:ext xmlns:c16="http://schemas.microsoft.com/office/drawing/2014/chart" uri="{C3380CC4-5D6E-409C-BE32-E72D297353CC}">
                  <c16:uniqueId val="{00000006-0DF4-454A-8C89-749F66418D6B}"/>
                </c:ext>
              </c:extLst>
            </c:dLbl>
            <c:dLbl>
              <c:idx val="19"/>
              <c:delete val="1"/>
              <c:extLst>
                <c:ext xmlns:c15="http://schemas.microsoft.com/office/drawing/2012/chart" uri="{CE6537A1-D6FC-4f65-9D91-7224C49458BB}"/>
                <c:ext xmlns:c16="http://schemas.microsoft.com/office/drawing/2014/chart" uri="{C3380CC4-5D6E-409C-BE32-E72D297353CC}">
                  <c16:uniqueId val="{00000007-0DF4-454A-8C89-749F66418D6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Sheet1!$B$2:$B$22</c:f>
              <c:numCache>
                <c:formatCode>0%</c:formatCode>
                <c:ptCount val="21"/>
                <c:pt idx="0">
                  <c:v>0.12</c:v>
                </c:pt>
                <c:pt idx="1">
                  <c:v>0.12</c:v>
                </c:pt>
                <c:pt idx="2">
                  <c:v>0.12</c:v>
                </c:pt>
                <c:pt idx="3">
                  <c:v>0.14000000000000001</c:v>
                </c:pt>
                <c:pt idx="4">
                  <c:v>0.14000000000000001</c:v>
                </c:pt>
                <c:pt idx="5">
                  <c:v>0.14000000000000001</c:v>
                </c:pt>
                <c:pt idx="6">
                  <c:v>0.1</c:v>
                </c:pt>
                <c:pt idx="7">
                  <c:v>0.1</c:v>
                </c:pt>
                <c:pt idx="8">
                  <c:v>0.1</c:v>
                </c:pt>
                <c:pt idx="9">
                  <c:v>0.08</c:v>
                </c:pt>
                <c:pt idx="10">
                  <c:v>0.08</c:v>
                </c:pt>
                <c:pt idx="11">
                  <c:v>0.08</c:v>
                </c:pt>
                <c:pt idx="12">
                  <c:v>0.08</c:v>
                </c:pt>
                <c:pt idx="13">
                  <c:v>0.08</c:v>
                </c:pt>
                <c:pt idx="14">
                  <c:v>0.08</c:v>
                </c:pt>
                <c:pt idx="15">
                  <c:v>0.14000000000000001</c:v>
                </c:pt>
                <c:pt idx="16">
                  <c:v>0.14000000000000001</c:v>
                </c:pt>
                <c:pt idx="17">
                  <c:v>0.14000000000000001</c:v>
                </c:pt>
                <c:pt idx="18">
                  <c:v>0.1</c:v>
                </c:pt>
                <c:pt idx="19">
                  <c:v>0.1</c:v>
                </c:pt>
                <c:pt idx="20">
                  <c:v>0.1</c:v>
                </c:pt>
              </c:numCache>
            </c:numRef>
          </c:val>
          <c:smooth val="0"/>
          <c:extLst>
            <c:ext xmlns:c16="http://schemas.microsoft.com/office/drawing/2014/chart" uri="{C3380CC4-5D6E-409C-BE32-E72D297353CC}">
              <c16:uniqueId val="{0000000F-D13D-4750-B7EF-11E04A9A890A}"/>
            </c:ext>
          </c:extLst>
        </c:ser>
        <c:ser>
          <c:idx val="1"/>
          <c:order val="1"/>
          <c:tx>
            <c:strRef>
              <c:f>Sheet1!$C$1</c:f>
              <c:strCache>
                <c:ptCount val="1"/>
                <c:pt idx="0">
                  <c:v>Spartenrechnung 14 mit Sollrendite 3.04%</c:v>
                </c:pt>
              </c:strCache>
            </c:strRef>
          </c:tx>
          <c:spPr>
            <a:ln w="28575" cap="rnd" cmpd="sng">
              <a:solidFill>
                <a:schemeClr val="bg2"/>
              </a:solidFill>
              <a:round/>
            </a:ln>
            <a:effectLst/>
          </c:spPr>
          <c:marker>
            <c:symbol val="circle"/>
            <c:size val="5"/>
            <c:spPr>
              <a:solidFill>
                <a:schemeClr val="bg2"/>
              </a:solidFill>
              <a:ln w="28575">
                <a:solidFill>
                  <a:schemeClr val="accent6">
                    <a:lumMod val="20000"/>
                    <a:lumOff val="80000"/>
                  </a:schemeClr>
                </a:solidFill>
              </a:ln>
              <a:effectLst/>
            </c:spPr>
          </c:marker>
          <c:dLbls>
            <c:dLbl>
              <c:idx val="0"/>
              <c:layout>
                <c:manualLayout>
                  <c:x val="-2.9052765809934149E-2"/>
                  <c:y val="-5.942528735632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13D-4750-B7EF-11E04A9A890A}"/>
                </c:ext>
              </c:extLst>
            </c:dLbl>
            <c:dLbl>
              <c:idx val="1"/>
              <c:delete val="1"/>
              <c:extLst>
                <c:ext xmlns:c15="http://schemas.microsoft.com/office/drawing/2012/chart" uri="{CE6537A1-D6FC-4f65-9D91-7224C49458BB}"/>
                <c:ext xmlns:c16="http://schemas.microsoft.com/office/drawing/2014/chart" uri="{C3380CC4-5D6E-409C-BE32-E72D297353CC}">
                  <c16:uniqueId val="{00000011-D13D-4750-B7EF-11E04A9A890A}"/>
                </c:ext>
              </c:extLst>
            </c:dLbl>
            <c:dLbl>
              <c:idx val="2"/>
              <c:delete val="1"/>
              <c:extLst>
                <c:ext xmlns:c15="http://schemas.microsoft.com/office/drawing/2012/chart" uri="{CE6537A1-D6FC-4f65-9D91-7224C49458BB}"/>
                <c:ext xmlns:c16="http://schemas.microsoft.com/office/drawing/2014/chart" uri="{C3380CC4-5D6E-409C-BE32-E72D297353CC}">
                  <c16:uniqueId val="{00000012-D13D-4750-B7EF-11E04A9A890A}"/>
                </c:ext>
              </c:extLst>
            </c:dLbl>
            <c:dLbl>
              <c:idx val="3"/>
              <c:layout>
                <c:manualLayout>
                  <c:x val="-1.8227232209181401E-2"/>
                  <c:y val="-4.5057471264367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3D-4750-B7EF-11E04A9A890A}"/>
                </c:ext>
              </c:extLst>
            </c:dLbl>
            <c:dLbl>
              <c:idx val="4"/>
              <c:delete val="1"/>
              <c:extLst>
                <c:ext xmlns:c15="http://schemas.microsoft.com/office/drawing/2012/chart" uri="{CE6537A1-D6FC-4f65-9D91-7224C49458BB}"/>
                <c:ext xmlns:c16="http://schemas.microsoft.com/office/drawing/2014/chart" uri="{C3380CC4-5D6E-409C-BE32-E72D297353CC}">
                  <c16:uniqueId val="{00000014-D13D-4750-B7EF-11E04A9A890A}"/>
                </c:ext>
              </c:extLst>
            </c:dLbl>
            <c:dLbl>
              <c:idx val="5"/>
              <c:delete val="1"/>
              <c:extLst>
                <c:ext xmlns:c15="http://schemas.microsoft.com/office/drawing/2012/chart" uri="{CE6537A1-D6FC-4f65-9D91-7224C49458BB}"/>
                <c:ext xmlns:c16="http://schemas.microsoft.com/office/drawing/2014/chart" uri="{C3380CC4-5D6E-409C-BE32-E72D297353CC}">
                  <c16:uniqueId val="{00000015-D13D-4750-B7EF-11E04A9A890A}"/>
                </c:ext>
              </c:extLst>
            </c:dLbl>
            <c:dLbl>
              <c:idx val="6"/>
              <c:layout>
                <c:manualLayout>
                  <c:x val="-1.2342767295597426E-2"/>
                  <c:y val="-4.505747126436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13D-4750-B7EF-11E04A9A890A}"/>
                </c:ext>
              </c:extLst>
            </c:dLbl>
            <c:dLbl>
              <c:idx val="7"/>
              <c:delete val="1"/>
              <c:extLst>
                <c:ext xmlns:c15="http://schemas.microsoft.com/office/drawing/2012/chart" uri="{CE6537A1-D6FC-4f65-9D91-7224C49458BB}"/>
                <c:ext xmlns:c16="http://schemas.microsoft.com/office/drawing/2014/chart" uri="{C3380CC4-5D6E-409C-BE32-E72D297353CC}">
                  <c16:uniqueId val="{00000017-D13D-4750-B7EF-11E04A9A890A}"/>
                </c:ext>
              </c:extLst>
            </c:dLbl>
            <c:dLbl>
              <c:idx val="8"/>
              <c:delete val="1"/>
              <c:extLst>
                <c:ext xmlns:c15="http://schemas.microsoft.com/office/drawing/2012/chart" uri="{CE6537A1-D6FC-4f65-9D91-7224C49458BB}"/>
                <c:ext xmlns:c16="http://schemas.microsoft.com/office/drawing/2014/chart" uri="{C3380CC4-5D6E-409C-BE32-E72D297353CC}">
                  <c16:uniqueId val="{00000018-D13D-4750-B7EF-11E04A9A890A}"/>
                </c:ext>
              </c:extLst>
            </c:dLbl>
            <c:dLbl>
              <c:idx val="9"/>
              <c:layout>
                <c:manualLayout>
                  <c:x val="-9.8742138364779873E-3"/>
                  <c:y val="-4.5057471264367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13D-4750-B7EF-11E04A9A890A}"/>
                </c:ext>
              </c:extLst>
            </c:dLbl>
            <c:dLbl>
              <c:idx val="10"/>
              <c:delete val="1"/>
              <c:extLst>
                <c:ext xmlns:c15="http://schemas.microsoft.com/office/drawing/2012/chart" uri="{CE6537A1-D6FC-4f65-9D91-7224C49458BB}"/>
                <c:ext xmlns:c16="http://schemas.microsoft.com/office/drawing/2014/chart" uri="{C3380CC4-5D6E-409C-BE32-E72D297353CC}">
                  <c16:uniqueId val="{0000001A-D13D-4750-B7EF-11E04A9A890A}"/>
                </c:ext>
              </c:extLst>
            </c:dLbl>
            <c:dLbl>
              <c:idx val="11"/>
              <c:delete val="1"/>
              <c:extLst>
                <c:ext xmlns:c15="http://schemas.microsoft.com/office/drawing/2012/chart" uri="{CE6537A1-D6FC-4f65-9D91-7224C49458BB}"/>
                <c:ext xmlns:c16="http://schemas.microsoft.com/office/drawing/2014/chart" uri="{C3380CC4-5D6E-409C-BE32-E72D297353CC}">
                  <c16:uniqueId val="{0000001B-D13D-4750-B7EF-11E04A9A890A}"/>
                </c:ext>
              </c:extLst>
            </c:dLbl>
            <c:dLbl>
              <c:idx val="12"/>
              <c:layout>
                <c:manualLayout>
                  <c:x val="-8.3018867924529449E-3"/>
                  <c:y val="-4.5057471264367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13D-4750-B7EF-11E04A9A890A}"/>
                </c:ext>
              </c:extLst>
            </c:dLbl>
            <c:dLbl>
              <c:idx val="13"/>
              <c:delete val="1"/>
              <c:extLst>
                <c:ext xmlns:c15="http://schemas.microsoft.com/office/drawing/2012/chart" uri="{CE6537A1-D6FC-4f65-9D91-7224C49458BB}"/>
                <c:ext xmlns:c16="http://schemas.microsoft.com/office/drawing/2014/chart" uri="{C3380CC4-5D6E-409C-BE32-E72D297353CC}">
                  <c16:uniqueId val="{0000001D-D13D-4750-B7EF-11E04A9A890A}"/>
                </c:ext>
              </c:extLst>
            </c:dLbl>
            <c:dLbl>
              <c:idx val="14"/>
              <c:delete val="1"/>
              <c:extLst>
                <c:ext xmlns:c15="http://schemas.microsoft.com/office/drawing/2012/chart" uri="{CE6537A1-D6FC-4f65-9D91-7224C49458BB}"/>
                <c:ext xmlns:c16="http://schemas.microsoft.com/office/drawing/2014/chart" uri="{C3380CC4-5D6E-409C-BE32-E72D297353CC}">
                  <c16:uniqueId val="{0000001E-D13D-4750-B7EF-11E04A9A890A}"/>
                </c:ext>
              </c:extLst>
            </c:dLbl>
            <c:dLbl>
              <c:idx val="15"/>
              <c:layout>
                <c:manualLayout>
                  <c:x val="5.7170139173120605E-3"/>
                  <c:y val="-4.0674948035350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13D-4750-B7EF-11E04A9A890A}"/>
                </c:ext>
              </c:extLst>
            </c:dLbl>
            <c:dLbl>
              <c:idx val="16"/>
              <c:delete val="1"/>
              <c:extLst>
                <c:ext xmlns:c15="http://schemas.microsoft.com/office/drawing/2012/chart" uri="{CE6537A1-D6FC-4f65-9D91-7224C49458BB}"/>
                <c:ext xmlns:c16="http://schemas.microsoft.com/office/drawing/2014/chart" uri="{C3380CC4-5D6E-409C-BE32-E72D297353CC}">
                  <c16:uniqueId val="{00000020-D13D-4750-B7EF-11E04A9A890A}"/>
                </c:ext>
              </c:extLst>
            </c:dLbl>
            <c:dLbl>
              <c:idx val="17"/>
              <c:delete val="1"/>
              <c:extLst>
                <c:ext xmlns:c15="http://schemas.microsoft.com/office/drawing/2012/chart" uri="{CE6537A1-D6FC-4f65-9D91-7224C49458BB}"/>
                <c:ext xmlns:c16="http://schemas.microsoft.com/office/drawing/2014/chart" uri="{C3380CC4-5D6E-409C-BE32-E72D297353CC}">
                  <c16:uniqueId val="{00000021-D13D-4750-B7EF-11E04A9A890A}"/>
                </c:ext>
              </c:extLst>
            </c:dLbl>
            <c:dLbl>
              <c:idx val="18"/>
              <c:delete val="1"/>
              <c:extLst>
                <c:ext xmlns:c15="http://schemas.microsoft.com/office/drawing/2012/chart" uri="{CE6537A1-D6FC-4f65-9D91-7224C49458BB}"/>
                <c:ext xmlns:c16="http://schemas.microsoft.com/office/drawing/2014/chart" uri="{C3380CC4-5D6E-409C-BE32-E72D297353CC}">
                  <c16:uniqueId val="{00000002-0DF4-454A-8C89-749F66418D6B}"/>
                </c:ext>
              </c:extLst>
            </c:dLbl>
            <c:dLbl>
              <c:idx val="19"/>
              <c:delete val="1"/>
              <c:extLst>
                <c:ext xmlns:c15="http://schemas.microsoft.com/office/drawing/2012/chart" uri="{CE6537A1-D6FC-4f65-9D91-7224C49458BB}"/>
                <c:ext xmlns:c16="http://schemas.microsoft.com/office/drawing/2014/chart" uri="{C3380CC4-5D6E-409C-BE32-E72D297353CC}">
                  <c16:uniqueId val="{00000004-0DF4-454A-8C89-749F66418D6B}"/>
                </c:ext>
              </c:extLst>
            </c:dLbl>
            <c:dLbl>
              <c:idx val="20"/>
              <c:layout>
                <c:manualLayout>
                  <c:x val="-2.1350722061174537E-2"/>
                  <c:y val="3.1060076960372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F4-454A-8C89-749F66418D6B}"/>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Sheet1!$C$2:$C$22</c:f>
              <c:numCache>
                <c:formatCode>General</c:formatCode>
                <c:ptCount val="21"/>
                <c:pt idx="9" formatCode="0%">
                  <c:v>0.12</c:v>
                </c:pt>
                <c:pt idx="10" formatCode="0%">
                  <c:v>0.12</c:v>
                </c:pt>
                <c:pt idx="11" formatCode="0%">
                  <c:v>0.12</c:v>
                </c:pt>
                <c:pt idx="12" formatCode="0%">
                  <c:v>0.14000000000000001</c:v>
                </c:pt>
                <c:pt idx="13" formatCode="0%">
                  <c:v>0.14000000000000001</c:v>
                </c:pt>
                <c:pt idx="14" formatCode="0%">
                  <c:v>0.14000000000000001</c:v>
                </c:pt>
                <c:pt idx="15" formatCode="0%">
                  <c:v>0.16</c:v>
                </c:pt>
                <c:pt idx="16" formatCode="0%">
                  <c:v>0.16</c:v>
                </c:pt>
                <c:pt idx="17" formatCode="0%">
                  <c:v>0.16</c:v>
                </c:pt>
                <c:pt idx="18" formatCode="0%">
                  <c:v>0.18</c:v>
                </c:pt>
                <c:pt idx="19" formatCode="0%">
                  <c:v>0.18</c:v>
                </c:pt>
                <c:pt idx="20" formatCode="0%">
                  <c:v>0.18</c:v>
                </c:pt>
              </c:numCache>
            </c:numRef>
          </c:val>
          <c:smooth val="0"/>
          <c:extLst>
            <c:ext xmlns:c16="http://schemas.microsoft.com/office/drawing/2014/chart" uri="{C3380CC4-5D6E-409C-BE32-E72D297353CC}">
              <c16:uniqueId val="{00000022-D13D-4750-B7EF-11E04A9A890A}"/>
            </c:ext>
          </c:extLst>
        </c:ser>
        <c:ser>
          <c:idx val="2"/>
          <c:order val="2"/>
          <c:tx>
            <c:strRef>
              <c:f>Sheet1!$D$1</c:f>
              <c:strCache>
                <c:ptCount val="1"/>
                <c:pt idx="0">
                  <c:v>Spartenrechnung 19 mit Sollrendite 1.54%</c:v>
                </c:pt>
              </c:strCache>
            </c:strRef>
          </c:tx>
          <c:spPr>
            <a:ln w="28575" cap="rnd">
              <a:solidFill>
                <a:schemeClr val="bg1">
                  <a:lumMod val="50000"/>
                </a:schemeClr>
              </a:solidFill>
              <a:round/>
            </a:ln>
            <a:effectLst/>
          </c:spPr>
          <c:marker>
            <c:symbol val="circle"/>
            <c:size val="5"/>
            <c:spPr>
              <a:solidFill>
                <a:schemeClr val="tx2"/>
              </a:solidFill>
              <a:ln w="9525">
                <a:solidFill>
                  <a:schemeClr val="tx2"/>
                </a:solidFill>
              </a:ln>
              <a:effectLst/>
            </c:spPr>
          </c:marker>
          <c:dLbls>
            <c:dLbl>
              <c:idx val="6"/>
              <c:layout>
                <c:manualLayout>
                  <c:x val="3.144654088050257E-3"/>
                  <c:y val="-2.2988505747126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13D-4750-B7EF-11E04A9A890A}"/>
                </c:ext>
              </c:extLst>
            </c:dLbl>
            <c:dLbl>
              <c:idx val="7"/>
              <c:layout>
                <c:manualLayout>
                  <c:x val="-3.1446540880503146E-3"/>
                  <c:y val="2.011494252873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13D-4750-B7EF-11E04A9A890A}"/>
                </c:ext>
              </c:extLst>
            </c:dLbl>
            <c:dLbl>
              <c:idx val="8"/>
              <c:layout>
                <c:manualLayout>
                  <c:x val="-1.5723270440251573E-3"/>
                  <c:y val="2.298850574712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13D-4750-B7EF-11E04A9A890A}"/>
                </c:ext>
              </c:extLst>
            </c:dLbl>
            <c:dLbl>
              <c:idx val="9"/>
              <c:layout>
                <c:manualLayout>
                  <c:x val="1.5723270440251572E-2"/>
                  <c:y val="1.4367816091954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13D-4750-B7EF-11E04A9A890A}"/>
                </c:ext>
              </c:extLst>
            </c:dLbl>
            <c:dLbl>
              <c:idx val="10"/>
              <c:layout>
                <c:manualLayout>
                  <c:x val="0"/>
                  <c:y val="1.1494252873563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13D-4750-B7EF-11E04A9A890A}"/>
                </c:ext>
              </c:extLst>
            </c:dLbl>
            <c:dLbl>
              <c:idx val="14"/>
              <c:layout>
                <c:manualLayout>
                  <c:x val="3.0477554999112828E-2"/>
                  <c:y val="3.79347114653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13D-4750-B7EF-11E04A9A890A}"/>
                </c:ext>
              </c:extLst>
            </c:dLbl>
            <c:dLbl>
              <c:idx val="15"/>
              <c:delete val="1"/>
              <c:extLst>
                <c:ext xmlns:c15="http://schemas.microsoft.com/office/drawing/2012/chart" uri="{CE6537A1-D6FC-4f65-9D91-7224C49458BB}"/>
                <c:ext xmlns:c16="http://schemas.microsoft.com/office/drawing/2014/chart" uri="{C3380CC4-5D6E-409C-BE32-E72D297353CC}">
                  <c16:uniqueId val="{00000029-D13D-4750-B7EF-11E04A9A890A}"/>
                </c:ext>
              </c:extLst>
            </c:dLbl>
            <c:dLbl>
              <c:idx val="16"/>
              <c:delete val="1"/>
              <c:extLst>
                <c:ext xmlns:c15="http://schemas.microsoft.com/office/drawing/2012/chart" uri="{CE6537A1-D6FC-4f65-9D91-7224C49458BB}"/>
                <c:ext xmlns:c16="http://schemas.microsoft.com/office/drawing/2014/chart" uri="{C3380CC4-5D6E-409C-BE32-E72D297353CC}">
                  <c16:uniqueId val="{0000002A-D13D-4750-B7EF-11E04A9A890A}"/>
                </c:ext>
              </c:extLst>
            </c:dLbl>
            <c:dLbl>
              <c:idx val="17"/>
              <c:delete val="1"/>
              <c:extLst>
                <c:ext xmlns:c15="http://schemas.microsoft.com/office/drawing/2012/chart" uri="{CE6537A1-D6FC-4f65-9D91-7224C49458BB}"/>
                <c:ext xmlns:c16="http://schemas.microsoft.com/office/drawing/2014/chart" uri="{C3380CC4-5D6E-409C-BE32-E72D297353CC}">
                  <c16:uniqueId val="{00000000-0DF4-454A-8C89-749F66418D6B}"/>
                </c:ext>
              </c:extLst>
            </c:dLbl>
            <c:dLbl>
              <c:idx val="18"/>
              <c:delete val="1"/>
              <c:extLst>
                <c:ext xmlns:c15="http://schemas.microsoft.com/office/drawing/2012/chart" uri="{CE6537A1-D6FC-4f65-9D91-7224C49458BB}"/>
                <c:ext xmlns:c16="http://schemas.microsoft.com/office/drawing/2014/chart" uri="{C3380CC4-5D6E-409C-BE32-E72D297353CC}">
                  <c16:uniqueId val="{00000001-0DF4-454A-8C89-749F66418D6B}"/>
                </c:ext>
              </c:extLst>
            </c:dLbl>
            <c:dLbl>
              <c:idx val="19"/>
              <c:layout>
                <c:manualLayout>
                  <c:x val="-2.4712159505756809E-2"/>
                  <c:y val="-4.053000779423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F4-454A-8C89-749F66418D6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E86153"/>
                      </a:solidFill>
                      <a:round/>
                    </a:ln>
                    <a:effectLst/>
                  </c:spPr>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Sheet1!$D$2:$D$22</c:f>
              <c:numCache>
                <c:formatCode>General</c:formatCode>
                <c:ptCount val="21"/>
                <c:pt idx="14" formatCode="0%">
                  <c:v>0.12</c:v>
                </c:pt>
                <c:pt idx="15" formatCode="0%">
                  <c:v>0.12</c:v>
                </c:pt>
                <c:pt idx="16" formatCode="0%">
                  <c:v>0.12</c:v>
                </c:pt>
                <c:pt idx="17" formatCode="0%">
                  <c:v>0.2</c:v>
                </c:pt>
                <c:pt idx="18" formatCode="0%">
                  <c:v>0.2</c:v>
                </c:pt>
                <c:pt idx="19" formatCode="0%">
                  <c:v>0.2</c:v>
                </c:pt>
              </c:numCache>
            </c:numRef>
          </c:val>
          <c:smooth val="0"/>
          <c:extLst>
            <c:ext xmlns:c16="http://schemas.microsoft.com/office/drawing/2014/chart" uri="{C3380CC4-5D6E-409C-BE32-E72D297353CC}">
              <c16:uniqueId val="{0000002B-D13D-4750-B7EF-11E04A9A890A}"/>
            </c:ext>
          </c:extLst>
        </c:ser>
        <c:ser>
          <c:idx val="3"/>
          <c:order val="3"/>
          <c:tx>
            <c:strRef>
              <c:f>Sheet1!$E$1</c:f>
              <c:strCache>
                <c:ptCount val="1"/>
                <c:pt idx="0">
                  <c:v>Rendite</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dLbls>
            <c:dLbl>
              <c:idx val="18"/>
              <c:layout>
                <c:manualLayout>
                  <c:x val="-3.8949512102901167E-3"/>
                  <c:y val="6.60950896336710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F4-454A-8C89-749F66418D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Sheet1!$E$2:$E$22</c:f>
              <c:numCache>
                <c:formatCode>0.00%</c:formatCode>
                <c:ptCount val="21"/>
                <c:pt idx="0">
                  <c:v>0.104</c:v>
                </c:pt>
                <c:pt idx="1">
                  <c:v>6.9000000000000006E-2</c:v>
                </c:pt>
                <c:pt idx="2">
                  <c:v>2.23E-2</c:v>
                </c:pt>
                <c:pt idx="3">
                  <c:v>-0.13159999999999999</c:v>
                </c:pt>
                <c:pt idx="4">
                  <c:v>9.9599999999999994E-2</c:v>
                </c:pt>
                <c:pt idx="5">
                  <c:v>3.7600000000000001E-2</c:v>
                </c:pt>
                <c:pt idx="6">
                  <c:v>-9.1999999999999998E-3</c:v>
                </c:pt>
                <c:pt idx="7">
                  <c:v>7.5700000000000003E-2</c:v>
                </c:pt>
                <c:pt idx="8">
                  <c:v>7.6700000000000004E-2</c:v>
                </c:pt>
                <c:pt idx="9">
                  <c:v>7.2400000000000006E-2</c:v>
                </c:pt>
                <c:pt idx="10">
                  <c:v>1.89E-2</c:v>
                </c:pt>
                <c:pt idx="11">
                  <c:v>3.15E-2</c:v>
                </c:pt>
                <c:pt idx="12">
                  <c:v>9.3899999999999997E-2</c:v>
                </c:pt>
                <c:pt idx="13">
                  <c:v>-4.3099999999999999E-2</c:v>
                </c:pt>
                <c:pt idx="14">
                  <c:v>0.12839999999999999</c:v>
                </c:pt>
                <c:pt idx="15">
                  <c:v>5.6000000000000001E-2</c:v>
                </c:pt>
                <c:pt idx="16">
                  <c:v>9.0200000000000002E-2</c:v>
                </c:pt>
                <c:pt idx="17">
                  <c:v>-0.108</c:v>
                </c:pt>
                <c:pt idx="18">
                  <c:v>7.0000000000000007E-2</c:v>
                </c:pt>
              </c:numCache>
            </c:numRef>
          </c:val>
          <c:smooth val="0"/>
          <c:extLst>
            <c:ext xmlns:c16="http://schemas.microsoft.com/office/drawing/2014/chart" uri="{C3380CC4-5D6E-409C-BE32-E72D297353CC}">
              <c16:uniqueId val="{0000002C-D13D-4750-B7EF-11E04A9A890A}"/>
            </c:ext>
          </c:extLst>
        </c:ser>
        <c:dLbls>
          <c:showLegendKey val="0"/>
          <c:showVal val="0"/>
          <c:showCatName val="0"/>
          <c:showSerName val="0"/>
          <c:showPercent val="0"/>
          <c:showBubbleSize val="0"/>
        </c:dLbls>
        <c:marker val="1"/>
        <c:smooth val="0"/>
        <c:axId val="677268640"/>
        <c:axId val="677270992"/>
      </c:lineChart>
      <c:catAx>
        <c:axId val="6772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77270992"/>
        <c:crosses val="autoZero"/>
        <c:auto val="1"/>
        <c:lblAlgn val="ctr"/>
        <c:lblOffset val="100"/>
        <c:noMultiLvlLbl val="0"/>
      </c:catAx>
      <c:valAx>
        <c:axId val="677270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77268640"/>
        <c:crosses val="autoZero"/>
        <c:crossBetween val="between"/>
      </c:valAx>
      <c:spPr>
        <a:noFill/>
        <a:ln cmpd="sng">
          <a:solidFill>
            <a:schemeClr val="accent2">
              <a:lumMod val="40000"/>
              <a:lumOff val="60000"/>
            </a:schemeClr>
          </a:solidFill>
        </a:ln>
        <a:effectLst/>
      </c:spPr>
    </c:plotArea>
    <c:legend>
      <c:legendPos val="t"/>
      <c:layout>
        <c:manualLayout>
          <c:xMode val="edge"/>
          <c:yMode val="edge"/>
          <c:x val="1.127360526913353E-2"/>
          <c:y val="7.0079437943650194E-2"/>
          <c:w val="0.96999966901043277"/>
          <c:h val="0.198421145226426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latin typeface="+mn-lt"/>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de-CH" smtClean="0"/>
              <a:t>07.02.2024</a:t>
            </a:fld>
            <a:endParaRPr lang="de-CH" dirty="0"/>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de-CH" smtClean="0"/>
              <a:t>‹#›</a:t>
            </a:fld>
            <a:endParaRPr lang="de-CH" dirty="0"/>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0AB23-24A6-494C-BA00-B87242B78CB4}" type="datetimeFigureOut">
              <a:rPr lang="de-CH" smtClean="0"/>
              <a:t>07.02.2024</a:t>
            </a:fld>
            <a:endParaRPr lang="de-C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530D-631F-4981-98F0-E6C07C67E1A3}" type="slidenum">
              <a:rPr lang="de-CH" smtClean="0"/>
              <a:t>‹#›</a:t>
            </a:fld>
            <a:endParaRPr lang="de-CH" dirty="0"/>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Hauptaussage: Wir haben das Rücktrittsalter moderat angepasst. Da die Lebenserwartung weiter ansteigt, kann durch das längere Arbeiten und das längere Sparen die Rentenleistung stabil gehalten werden. Und dies ohne, dass man während den 40 Jahren immer noch mehr ansparen muss. </a:t>
            </a:r>
          </a:p>
        </p:txBody>
      </p:sp>
      <p:sp>
        <p:nvSpPr>
          <p:cNvPr id="4" name="Slide Number Placeholder 3"/>
          <p:cNvSpPr>
            <a:spLocks noGrp="1"/>
          </p:cNvSpPr>
          <p:nvPr>
            <p:ph type="sldNum" sz="quarter" idx="5"/>
          </p:nvPr>
        </p:nvSpPr>
        <p:spPr/>
        <p:txBody>
          <a:bodyPr/>
          <a:lstStyle/>
          <a:p>
            <a:fld id="{20CA530D-631F-4981-98F0-E6C07C67E1A3}" type="slidenum">
              <a:rPr lang="de-CH" smtClean="0"/>
              <a:t>1</a:t>
            </a:fld>
            <a:endParaRPr lang="de-CH" dirty="0"/>
          </a:p>
        </p:txBody>
      </p:sp>
    </p:spTree>
    <p:extLst>
      <p:ext uri="{BB962C8B-B14F-4D97-AF65-F5344CB8AC3E}">
        <p14:creationId xmlns:p14="http://schemas.microsoft.com/office/powerpoint/2010/main" val="165298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Hauptaussage: Die ordentliche Pensionierung ist bei uns später. Arbeitnehmer und Arbeitgeber bezahlen bis dahin weiter Sparbeiträge. </a:t>
            </a:r>
          </a:p>
          <a:p>
            <a:r>
              <a:rPr lang="de-CH" dirty="0"/>
              <a:t>Durch den höheren Umwandlungssatz und das höhere Sparkapital bei Pensionierung bleibt die Rente stabil. </a:t>
            </a:r>
          </a:p>
        </p:txBody>
      </p:sp>
      <p:sp>
        <p:nvSpPr>
          <p:cNvPr id="4" name="Slide Number Placeholder 3"/>
          <p:cNvSpPr>
            <a:spLocks noGrp="1"/>
          </p:cNvSpPr>
          <p:nvPr>
            <p:ph type="sldNum" sz="quarter" idx="5"/>
          </p:nvPr>
        </p:nvSpPr>
        <p:spPr/>
        <p:txBody>
          <a:bodyPr/>
          <a:lstStyle/>
          <a:p>
            <a:fld id="{20CA530D-631F-4981-98F0-E6C07C67E1A3}" type="slidenum">
              <a:rPr lang="de-CH" smtClean="0"/>
              <a:t>2</a:t>
            </a:fld>
            <a:endParaRPr lang="de-CH" dirty="0"/>
          </a:p>
        </p:txBody>
      </p:sp>
    </p:spTree>
    <p:extLst>
      <p:ext uri="{BB962C8B-B14F-4D97-AF65-F5344CB8AC3E}">
        <p14:creationId xmlns:p14="http://schemas.microsoft.com/office/powerpoint/2010/main" val="81075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Hauptaussage: Im Gegenzug wird ein moderater Teil der Rente flexibilisiert und moderat über die Zeit der finanziellen Lage der Pensionskasse angepasst. </a:t>
            </a:r>
          </a:p>
        </p:txBody>
      </p:sp>
      <p:sp>
        <p:nvSpPr>
          <p:cNvPr id="4" name="Slide Number Placeholder 3"/>
          <p:cNvSpPr>
            <a:spLocks noGrp="1"/>
          </p:cNvSpPr>
          <p:nvPr>
            <p:ph type="sldNum" sz="quarter" idx="5"/>
          </p:nvPr>
        </p:nvSpPr>
        <p:spPr/>
        <p:txBody>
          <a:bodyPr/>
          <a:lstStyle/>
          <a:p>
            <a:fld id="{20CA530D-631F-4981-98F0-E6C07C67E1A3}" type="slidenum">
              <a:rPr lang="de-CH" smtClean="0"/>
              <a:t>3</a:t>
            </a:fld>
            <a:endParaRPr lang="de-CH" dirty="0"/>
          </a:p>
        </p:txBody>
      </p:sp>
    </p:spTree>
    <p:extLst>
      <p:ext uri="{BB962C8B-B14F-4D97-AF65-F5344CB8AC3E}">
        <p14:creationId xmlns:p14="http://schemas.microsoft.com/office/powerpoint/2010/main" val="3513069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tangle 9"/>
          <p:cNvSpPr/>
          <p:nvPr/>
        </p:nvSpPr>
        <p:spPr bwMode="hidden">
          <a:xfrm>
            <a:off x="0" y="3429000"/>
            <a:ext cx="12192000"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latin typeface="+mn-lt"/>
              </a:defRPr>
            </a:lvl1pPr>
          </a:lstStyle>
          <a:p>
            <a:r>
              <a:rPr lang="de-CH"/>
              <a:t>[Presentation title]</a:t>
            </a:r>
            <a:endParaRPr lang="de-CH" dirty="0"/>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de-CH"/>
              <a:t>[Presentation subtitle]</a:t>
            </a:r>
            <a:endParaRPr lang="de-CH" dirty="0"/>
          </a:p>
        </p:txBody>
      </p:sp>
      <p:cxnSp>
        <p:nvCxnSpPr>
          <p:cNvPr id="5" name="Straight Connector 4">
            <a:extLst>
              <a:ext uri="{FF2B5EF4-FFF2-40B4-BE49-F238E27FC236}">
                <a16:creationId xmlns:a16="http://schemas.microsoft.com/office/drawing/2014/main" id="{B084AA93-DD00-4174-ADB1-738B164B307E}"/>
              </a:ext>
            </a:extLst>
          </p:cNvPr>
          <p:cNvCxnSpPr>
            <a:cxnSpLocks/>
          </p:cNvCxnSpPr>
          <p:nvPr userDrawn="1"/>
        </p:nvCxnSpPr>
        <p:spPr>
          <a:xfrm>
            <a:off x="0" y="3429000"/>
            <a:ext cx="12192000" cy="0"/>
          </a:xfrm>
          <a:prstGeom prst="line">
            <a:avLst/>
          </a:prstGeom>
          <a:ln w="127000" cap="sq">
            <a:solidFill>
              <a:schemeClr val="bg1"/>
            </a:solidFill>
          </a:ln>
        </p:spPr>
        <p:style>
          <a:lnRef idx="1">
            <a:schemeClr val="accent1"/>
          </a:lnRef>
          <a:fillRef idx="0">
            <a:schemeClr val="accent1"/>
          </a:fillRef>
          <a:effectRef idx="0">
            <a:schemeClr val="dk1"/>
          </a:effectRef>
          <a:fontRef idx="minor">
            <a:schemeClr val="lt1"/>
          </a:fontRef>
        </p:style>
      </p:cxnSp>
      <p:pic>
        <p:nvPicPr>
          <p:cNvPr id="6" name="Picture 5">
            <a:extLst>
              <a:ext uri="{FF2B5EF4-FFF2-40B4-BE49-F238E27FC236}">
                <a16:creationId xmlns:a16="http://schemas.microsoft.com/office/drawing/2014/main" id="{108C63A4-5559-4A45-9CF4-513610743A07}"/>
              </a:ext>
            </a:extLst>
          </p:cNvPr>
          <p:cNvPicPr>
            <a:picLocks noChangeAspect="1"/>
          </p:cNvPicPr>
          <p:nvPr userDrawn="1"/>
        </p:nvPicPr>
        <p:blipFill>
          <a:blip r:embed="rId2"/>
          <a:stretch>
            <a:fillRect/>
          </a:stretch>
        </p:blipFill>
        <p:spPr>
          <a:xfrm>
            <a:off x="59307" y="5100756"/>
            <a:ext cx="3215237" cy="1578856"/>
          </a:xfrm>
          <a:prstGeom prst="rect">
            <a:avLst/>
          </a:prstGeom>
        </p:spPr>
      </p:pic>
    </p:spTree>
    <p:extLst>
      <p:ext uri="{BB962C8B-B14F-4D97-AF65-F5344CB8AC3E}">
        <p14:creationId xmlns:p14="http://schemas.microsoft.com/office/powerpoint/2010/main" val="254223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solidFill>
                  <a:schemeClr val="accent4"/>
                </a:solidFill>
                <a:latin typeface="+mn-lt"/>
              </a:defRPr>
            </a:lvl1pPr>
          </a:lstStyle>
          <a:p>
            <a:r>
              <a:rPr lang="de-CH"/>
              <a:t>[Slide title]</a:t>
            </a:r>
            <a:endParaRPr lang="de-CH" dirty="0"/>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de-CH"/>
              <a:t>[Optional slide subtitle]</a:t>
            </a:r>
            <a:endParaRPr lang="de-CH" dirty="0"/>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2" name="Date Placeholder 11">
            <a:extLst>
              <a:ext uri="{FF2B5EF4-FFF2-40B4-BE49-F238E27FC236}">
                <a16:creationId xmlns:a16="http://schemas.microsoft.com/office/drawing/2014/main" id="{B649B927-1170-BE96-49CB-137A80BCEDF4}"/>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3" name="Footer Placeholder 12">
            <a:extLst>
              <a:ext uri="{FF2B5EF4-FFF2-40B4-BE49-F238E27FC236}">
                <a16:creationId xmlns:a16="http://schemas.microsoft.com/office/drawing/2014/main" id="{8B04E692-BD25-F7A7-B33F-7D0F5AECF2C4}"/>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4" name="Slide Number Placeholder 13">
            <a:extLst>
              <a:ext uri="{FF2B5EF4-FFF2-40B4-BE49-F238E27FC236}">
                <a16:creationId xmlns:a16="http://schemas.microsoft.com/office/drawing/2014/main" id="{D68405D1-8BA0-AFEB-2EEF-999E0E21B196}"/>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54727F26-3100-4A21-8AFB-BAE8613BB592}" type="slidenum">
              <a:rPr lang="de-CH" smtClean="0"/>
              <a:pPr/>
              <a:t>‹#›</a:t>
            </a:fld>
            <a:endParaRPr lang="de-CH"/>
          </a:p>
        </p:txBody>
      </p:sp>
    </p:spTree>
    <p:extLst>
      <p:ext uri="{BB962C8B-B14F-4D97-AF65-F5344CB8AC3E}">
        <p14:creationId xmlns:p14="http://schemas.microsoft.com/office/powerpoint/2010/main" val="364142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a:lstStyle>
            <a:lvl1pPr>
              <a:defRPr>
                <a:solidFill>
                  <a:schemeClr val="accent4"/>
                </a:solidFill>
                <a:latin typeface="+mn-lt"/>
              </a:defRPr>
            </a:lvl1pPr>
          </a:lstStyle>
          <a:p>
            <a:r>
              <a:rPr lang="de-CH"/>
              <a:t>[Slide title]</a:t>
            </a:r>
            <a:endParaRPr lang="de-CH" dirty="0"/>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de-CH"/>
              <a:t>[Optional slide subtitle]</a:t>
            </a:r>
            <a:endParaRPr lang="de-CH" dirty="0"/>
          </a:p>
        </p:txBody>
      </p:sp>
      <p:sp>
        <p:nvSpPr>
          <p:cNvPr id="3" name="Content Placeholder 2"/>
          <p:cNvSpPr>
            <a:spLocks noGrp="1"/>
          </p:cNvSpPr>
          <p:nvPr>
            <p:ph sz="half" idx="1"/>
          </p:nvPr>
        </p:nvSpPr>
        <p:spPr>
          <a:xfrm>
            <a:off x="442913" y="2103438"/>
            <a:ext cx="5317807" cy="4068762"/>
          </a:xfrm>
        </p:spPr>
        <p:txBody>
          <a:bodyPr/>
          <a:lstStyle>
            <a:lvl5pPr>
              <a:defRPr/>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9" name="Picture Placeholder 2"/>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de-CH"/>
              <a:t>Click icon to add picture</a:t>
            </a:r>
            <a:endParaRPr lang="de-CH" dirty="0"/>
          </a:p>
        </p:txBody>
      </p:sp>
      <p:sp>
        <p:nvSpPr>
          <p:cNvPr id="11" name="Date Placeholder 10">
            <a:extLst>
              <a:ext uri="{FF2B5EF4-FFF2-40B4-BE49-F238E27FC236}">
                <a16:creationId xmlns:a16="http://schemas.microsoft.com/office/drawing/2014/main" id="{E0C91C28-C305-ADE9-5FE1-8F13EE57EF97}"/>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3" name="Footer Placeholder 12">
            <a:extLst>
              <a:ext uri="{FF2B5EF4-FFF2-40B4-BE49-F238E27FC236}">
                <a16:creationId xmlns:a16="http://schemas.microsoft.com/office/drawing/2014/main" id="{5CF6CC00-DC5A-0F2C-E285-3F354F3DA173}"/>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4" name="Slide Number Placeholder 13">
            <a:extLst>
              <a:ext uri="{FF2B5EF4-FFF2-40B4-BE49-F238E27FC236}">
                <a16:creationId xmlns:a16="http://schemas.microsoft.com/office/drawing/2014/main" id="{6A195B07-5176-E93F-E4DA-DA20A073C021}"/>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FD1E0AAF-12AE-4124-A7D9-EC7EDE9DCD29}" type="slidenum">
              <a:rPr lang="de-CH" smtClean="0"/>
              <a:pPr/>
              <a:t>‹#›</a:t>
            </a:fld>
            <a:endParaRPr lang="de-CH"/>
          </a:p>
        </p:txBody>
      </p:sp>
    </p:spTree>
    <p:extLst>
      <p:ext uri="{BB962C8B-B14F-4D97-AF65-F5344CB8AC3E}">
        <p14:creationId xmlns:p14="http://schemas.microsoft.com/office/powerpoint/2010/main" val="155611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latin typeface="+mn-lt"/>
              </a:defRPr>
            </a:lvl1pPr>
          </a:lstStyle>
          <a:p>
            <a:r>
              <a:rPr lang="de-CH"/>
              <a:t>[Slide title]</a:t>
            </a:r>
            <a:endParaRPr lang="de-CH" dirty="0"/>
          </a:p>
        </p:txBody>
      </p:sp>
      <p:sp>
        <p:nvSpPr>
          <p:cNvPr id="9" name="Date Placeholder 8">
            <a:extLst>
              <a:ext uri="{FF2B5EF4-FFF2-40B4-BE49-F238E27FC236}">
                <a16:creationId xmlns:a16="http://schemas.microsoft.com/office/drawing/2014/main" id="{714973CA-8872-E68E-A730-D94604C9F86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0" name="Footer Placeholder 9">
            <a:extLst>
              <a:ext uri="{FF2B5EF4-FFF2-40B4-BE49-F238E27FC236}">
                <a16:creationId xmlns:a16="http://schemas.microsoft.com/office/drawing/2014/main" id="{031C1ABF-FBFD-3643-2E36-1AD230AB4C1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1" name="Slide Number Placeholder 10">
            <a:extLst>
              <a:ext uri="{FF2B5EF4-FFF2-40B4-BE49-F238E27FC236}">
                <a16:creationId xmlns:a16="http://schemas.microsoft.com/office/drawing/2014/main" id="{5DE69922-ADB4-4E28-82B1-B2BF876081AB}"/>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1CD4A8A7-EF22-4E6E-8139-443B0BAAFCA9}" type="slidenum">
              <a:rPr lang="de-CH" smtClean="0"/>
              <a:pPr/>
              <a:t>‹#›</a:t>
            </a:fld>
            <a:endParaRPr lang="de-CH"/>
          </a:p>
        </p:txBody>
      </p:sp>
    </p:spTree>
    <p:extLst>
      <p:ext uri="{BB962C8B-B14F-4D97-AF65-F5344CB8AC3E}">
        <p14:creationId xmlns:p14="http://schemas.microsoft.com/office/powerpoint/2010/main" val="153158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30143DA2-49D5-DDBE-9FD7-4163B81AEE6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9" name="Footer Placeholder 8">
            <a:extLst>
              <a:ext uri="{FF2B5EF4-FFF2-40B4-BE49-F238E27FC236}">
                <a16:creationId xmlns:a16="http://schemas.microsoft.com/office/drawing/2014/main" id="{66EF0328-1BDB-CB46-BFFA-E60DC05D9C6B}"/>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0" name="Slide Number Placeholder 9">
            <a:extLst>
              <a:ext uri="{FF2B5EF4-FFF2-40B4-BE49-F238E27FC236}">
                <a16:creationId xmlns:a16="http://schemas.microsoft.com/office/drawing/2014/main" id="{6646D0CA-3EE9-1476-63A6-EB43C5DB6F5A}"/>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0EA7D911-34B9-425E-8089-7061ADC3644B}" type="slidenum">
              <a:rPr lang="de-CH" smtClean="0"/>
              <a:pPr/>
              <a:t>‹#›</a:t>
            </a:fld>
            <a:endParaRPr lang="de-CH"/>
          </a:p>
        </p:txBody>
      </p:sp>
    </p:spTree>
    <p:extLst>
      <p:ext uri="{BB962C8B-B14F-4D97-AF65-F5344CB8AC3E}">
        <p14:creationId xmlns:p14="http://schemas.microsoft.com/office/powerpoint/2010/main" val="3079579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42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accent4"/>
                </a:solidFill>
                <a:latin typeface="+mn-lt"/>
              </a:defRPr>
            </a:lvl1pPr>
          </a:lstStyle>
          <a:p>
            <a:r>
              <a:rPr lang="de-CH"/>
              <a:t>[Slide title]</a:t>
            </a:r>
            <a:endParaRPr lang="de-CH" dirty="0"/>
          </a:p>
        </p:txBody>
      </p:sp>
      <p:sp>
        <p:nvSpPr>
          <p:cNvPr id="8" name="Rectangle 7"/>
          <p:cNvSpPr/>
          <p:nvPr/>
        </p:nvSpPr>
        <p:spPr bwMode="hidden">
          <a:xfrm>
            <a:off x="0" y="2103438"/>
            <a:ext cx="3971925" cy="4068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de-CH"/>
              <a:t>00%</a:t>
            </a:r>
            <a:endParaRPr lang="de-CH" dirty="0"/>
          </a:p>
        </p:txBody>
      </p:sp>
      <p:sp>
        <p:nvSpPr>
          <p:cNvPr id="3" name="Content Placeholder 2"/>
          <p:cNvSpPr>
            <a:spLocks noGrp="1"/>
          </p:cNvSpPr>
          <p:nvPr>
            <p:ph idx="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de-CH"/>
              <a:t>Click icon to add chart</a:t>
            </a:r>
            <a:endParaRPr lang="de-CH" dirty="0"/>
          </a:p>
        </p:txBody>
      </p:sp>
      <p:sp>
        <p:nvSpPr>
          <p:cNvPr id="13" name="Date Placeholder 12">
            <a:extLst>
              <a:ext uri="{FF2B5EF4-FFF2-40B4-BE49-F238E27FC236}">
                <a16:creationId xmlns:a16="http://schemas.microsoft.com/office/drawing/2014/main" id="{C933D60C-1693-D5B6-6FC6-C4B6D62583ED}"/>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4" name="Footer Placeholder 13">
            <a:extLst>
              <a:ext uri="{FF2B5EF4-FFF2-40B4-BE49-F238E27FC236}">
                <a16:creationId xmlns:a16="http://schemas.microsoft.com/office/drawing/2014/main" id="{98056146-E462-86C1-387B-A90525771A92}"/>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5" name="Slide Number Placeholder 14">
            <a:extLst>
              <a:ext uri="{FF2B5EF4-FFF2-40B4-BE49-F238E27FC236}">
                <a16:creationId xmlns:a16="http://schemas.microsoft.com/office/drawing/2014/main" id="{EE400FE3-3437-B95E-1D1D-7894D979B4D8}"/>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6FE279BF-B521-4BF1-957E-A72F1C277829}" type="slidenum">
              <a:rPr lang="de-CH" smtClean="0"/>
              <a:pPr/>
              <a:t>‹#›</a:t>
            </a:fld>
            <a:endParaRPr lang="de-CH"/>
          </a:p>
        </p:txBody>
      </p:sp>
    </p:spTree>
    <p:extLst>
      <p:ext uri="{BB962C8B-B14F-4D97-AF65-F5344CB8AC3E}">
        <p14:creationId xmlns:p14="http://schemas.microsoft.com/office/powerpoint/2010/main" val="1444418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latin typeface="+mn-lt"/>
              </a:defRPr>
            </a:lvl1pPr>
          </a:lstStyle>
          <a:p>
            <a:r>
              <a:rPr lang="de-CH"/>
              <a:t>Thank you</a:t>
            </a:r>
            <a:endParaRPr lang="de-CH" dirty="0"/>
          </a:p>
        </p:txBody>
      </p:sp>
      <p:sp>
        <p:nvSpPr>
          <p:cNvPr id="14" name="Rectangle 13"/>
          <p:cNvSpPr/>
          <p:nvPr/>
        </p:nvSpPr>
        <p:spPr bwMode="hidden">
          <a:xfrm>
            <a:off x="0" y="4940854"/>
            <a:ext cx="12192000" cy="19171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Text Placeholder 5"/>
          <p:cNvSpPr>
            <a:spLocks noGrp="1"/>
          </p:cNvSpPr>
          <p:nvPr>
            <p:ph type="body" sz="quarter" idx="10" hasCustomPrompt="1"/>
          </p:nvPr>
        </p:nvSpPr>
        <p:spPr>
          <a:xfrm>
            <a:off x="442912" y="5161746"/>
            <a:ext cx="10368000"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de-CH"/>
              <a:t>[Legal]</a:t>
            </a:r>
            <a:endParaRPr lang="de-CH" dirty="0"/>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dirty="0"/>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endParaRPr lang="de-CH" sz="1200" dirty="0">
              <a:solidFill>
                <a:schemeClr val="tx1"/>
              </a:solidFill>
            </a:endParaRPr>
          </a:p>
        </p:txBody>
      </p:sp>
      <p:sp>
        <p:nvSpPr>
          <p:cNvPr id="4" name="Text Placeholder 3"/>
          <p:cNvSpPr>
            <a:spLocks noGrp="1"/>
          </p:cNvSpPr>
          <p:nvPr>
            <p:ph type="body" sz="quarter" idx="11" hasCustomPrompt="1"/>
          </p:nvPr>
        </p:nvSpPr>
        <p:spPr>
          <a:xfrm>
            <a:off x="442914" y="4400550"/>
            <a:ext cx="5473700" cy="184666"/>
          </a:xfrm>
        </p:spPr>
        <p:txBody>
          <a:bodyPr>
            <a:spAutoFit/>
          </a:bodyPr>
          <a:lstStyle>
            <a:lvl1pPr>
              <a:defRPr sz="1200" b="0">
                <a:solidFill>
                  <a:schemeClr val="bg1"/>
                </a:solidFill>
              </a:defRPr>
            </a:lvl1pPr>
          </a:lstStyle>
          <a:p>
            <a:pPr lvl="0"/>
            <a:r>
              <a:rPr lang="de-CH"/>
              <a:t>pwc.ch</a:t>
            </a:r>
            <a:endParaRPr lang="de-CH" dirty="0"/>
          </a:p>
        </p:txBody>
      </p:sp>
      <p:cxnSp>
        <p:nvCxnSpPr>
          <p:cNvPr id="11" name="Straight Connector 10">
            <a:extLst>
              <a:ext uri="{FF2B5EF4-FFF2-40B4-BE49-F238E27FC236}">
                <a16:creationId xmlns:a16="http://schemas.microsoft.com/office/drawing/2014/main" id="{CF76DF93-D6C3-4E5C-9EA1-7A29762C6605}"/>
              </a:ext>
            </a:extLst>
          </p:cNvPr>
          <p:cNvCxnSpPr>
            <a:cxnSpLocks/>
          </p:cNvCxnSpPr>
          <p:nvPr userDrawn="1"/>
        </p:nvCxnSpPr>
        <p:spPr>
          <a:xfrm>
            <a:off x="0" y="4940854"/>
            <a:ext cx="12192000" cy="0"/>
          </a:xfrm>
          <a:prstGeom prst="line">
            <a:avLst/>
          </a:prstGeom>
          <a:ln w="127000" cap="sq">
            <a:solidFill>
              <a:schemeClr val="bg1"/>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de-CH"/>
              <a:t>[Section header title]</a:t>
            </a:r>
            <a:endParaRPr lang="de-CH"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de-CH"/>
              <a:t>1</a:t>
            </a:r>
            <a:endParaRPr lang="de-CH" dirty="0"/>
          </a:p>
        </p:txBody>
      </p:sp>
    </p:spTree>
    <p:extLst>
      <p:ext uri="{BB962C8B-B14F-4D97-AF65-F5344CB8AC3E}">
        <p14:creationId xmlns:p14="http://schemas.microsoft.com/office/powerpoint/2010/main" val="149867077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4"/>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de-CH"/>
              <a:t>[Section header title]</a:t>
            </a:r>
            <a:endParaRPr lang="de-CH" dirty="0"/>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de-CH"/>
              <a:t>2</a:t>
            </a:r>
            <a:endParaRPr lang="de-CH" dirty="0"/>
          </a:p>
        </p:txBody>
      </p:sp>
    </p:spTree>
    <p:extLst>
      <p:ext uri="{BB962C8B-B14F-4D97-AF65-F5344CB8AC3E}">
        <p14:creationId xmlns:p14="http://schemas.microsoft.com/office/powerpoint/2010/main" val="9839043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chemeClr val="accent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de-CH"/>
              <a:t>[Section header title]</a:t>
            </a:r>
            <a:endParaRPr lang="de-CH" dirty="0"/>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de-CH"/>
              <a:t>3</a:t>
            </a:r>
            <a:endParaRPr lang="de-CH" dirty="0"/>
          </a:p>
        </p:txBody>
      </p:sp>
    </p:spTree>
    <p:extLst>
      <p:ext uri="{BB962C8B-B14F-4D97-AF65-F5344CB8AC3E}">
        <p14:creationId xmlns:p14="http://schemas.microsoft.com/office/powerpoint/2010/main" val="9833447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1">
    <p:spTree>
      <p:nvGrpSpPr>
        <p:cNvPr id="1" name=""/>
        <p:cNvGrpSpPr/>
        <p:nvPr/>
      </p:nvGrpSpPr>
      <p:grpSpPr>
        <a:xfrm>
          <a:off x="0" y="0"/>
          <a:ext cx="0" cy="0"/>
          <a:chOff x="0" y="0"/>
          <a:chExt cx="0" cy="0"/>
        </a:xfrm>
      </p:grpSpPr>
      <p:sp>
        <p:nvSpPr>
          <p:cNvPr id="9" name="Rectangle 8"/>
          <p:cNvSpPr/>
          <p:nvPr/>
        </p:nvSpPr>
        <p:spPr bwMode="hidden">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tangle 9"/>
          <p:cNvSpPr/>
          <p:nvPr/>
        </p:nvSpPr>
        <p:spPr bwMode="hidden">
          <a:xfrm>
            <a:off x="0" y="3429000"/>
            <a:ext cx="12192000"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latin typeface="+mn-lt"/>
              </a:defRPr>
            </a:lvl1pPr>
          </a:lstStyle>
          <a:p>
            <a:r>
              <a:rPr lang="de-CH"/>
              <a:t>[Presentation title]</a:t>
            </a:r>
            <a:endParaRPr lang="de-CH" dirty="0"/>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de-CH"/>
              <a:t>[Presentation subtitle]</a:t>
            </a:r>
            <a:endParaRPr lang="de-CH" dirty="0"/>
          </a:p>
        </p:txBody>
      </p:sp>
      <p:cxnSp>
        <p:nvCxnSpPr>
          <p:cNvPr id="5" name="Straight Connector 4">
            <a:extLst>
              <a:ext uri="{FF2B5EF4-FFF2-40B4-BE49-F238E27FC236}">
                <a16:creationId xmlns:a16="http://schemas.microsoft.com/office/drawing/2014/main" id="{B084AA93-DD00-4174-ADB1-738B164B307E}"/>
              </a:ext>
            </a:extLst>
          </p:cNvPr>
          <p:cNvCxnSpPr>
            <a:cxnSpLocks/>
          </p:cNvCxnSpPr>
          <p:nvPr userDrawn="1"/>
        </p:nvCxnSpPr>
        <p:spPr>
          <a:xfrm>
            <a:off x="0" y="3429000"/>
            <a:ext cx="12192000" cy="0"/>
          </a:xfrm>
          <a:prstGeom prst="line">
            <a:avLst/>
          </a:prstGeom>
          <a:ln w="127000" cap="sq">
            <a:solidFill>
              <a:schemeClr val="bg1"/>
            </a:solidFill>
          </a:ln>
        </p:spPr>
        <p:style>
          <a:lnRef idx="1">
            <a:schemeClr val="accent1"/>
          </a:lnRef>
          <a:fillRef idx="0">
            <a:schemeClr val="accent1"/>
          </a:fillRef>
          <a:effectRef idx="0">
            <a:schemeClr val="dk1"/>
          </a:effectRef>
          <a:fontRef idx="minor">
            <a:schemeClr val="lt1"/>
          </a:fontRef>
        </p:style>
      </p:cxnSp>
      <p:pic>
        <p:nvPicPr>
          <p:cNvPr id="6" name="Picture 5">
            <a:extLst>
              <a:ext uri="{FF2B5EF4-FFF2-40B4-BE49-F238E27FC236}">
                <a16:creationId xmlns:a16="http://schemas.microsoft.com/office/drawing/2014/main" id="{108C63A4-5559-4A45-9CF4-513610743A07}"/>
              </a:ext>
            </a:extLst>
          </p:cNvPr>
          <p:cNvPicPr>
            <a:picLocks noChangeAspect="1"/>
          </p:cNvPicPr>
          <p:nvPr userDrawn="1"/>
        </p:nvPicPr>
        <p:blipFill>
          <a:blip r:embed="rId2"/>
          <a:srcRect/>
          <a:stretch/>
        </p:blipFill>
        <p:spPr>
          <a:xfrm>
            <a:off x="59307" y="5101270"/>
            <a:ext cx="3215237" cy="1577828"/>
          </a:xfrm>
          <a:prstGeom prst="rect">
            <a:avLst/>
          </a:prstGeom>
        </p:spPr>
      </p:pic>
    </p:spTree>
    <p:extLst>
      <p:ext uri="{BB962C8B-B14F-4D97-AF65-F5344CB8AC3E}">
        <p14:creationId xmlns:p14="http://schemas.microsoft.com/office/powerpoint/2010/main" val="76830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de-CH"/>
              <a:t>[Section header title]</a:t>
            </a:r>
            <a:endParaRPr lang="de-CH" dirty="0"/>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de-CH"/>
              <a:t>4</a:t>
            </a:r>
            <a:endParaRPr lang="de-CH" dirty="0"/>
          </a:p>
        </p:txBody>
      </p:sp>
    </p:spTree>
    <p:extLst>
      <p:ext uri="{BB962C8B-B14F-4D97-AF65-F5344CB8AC3E}">
        <p14:creationId xmlns:p14="http://schemas.microsoft.com/office/powerpoint/2010/main" val="383394805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chemeClr val="accent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de-CH"/>
              <a:t>Click icon to add picture</a:t>
            </a:r>
            <a:endParaRPr lang="de-CH" dirty="0"/>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n-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11" name="Date Placeholder 10">
            <a:extLst>
              <a:ext uri="{FF2B5EF4-FFF2-40B4-BE49-F238E27FC236}">
                <a16:creationId xmlns:a16="http://schemas.microsoft.com/office/drawing/2014/main" id="{E65E4871-CE6A-AB8B-981D-D2685AA31B3F}"/>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2" name="Footer Placeholder 11">
            <a:extLst>
              <a:ext uri="{FF2B5EF4-FFF2-40B4-BE49-F238E27FC236}">
                <a16:creationId xmlns:a16="http://schemas.microsoft.com/office/drawing/2014/main" id="{59965F55-01F5-ED85-5DA9-D7F8D8F5CA6B}"/>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3" name="Slide Number Placeholder 12">
            <a:extLst>
              <a:ext uri="{FF2B5EF4-FFF2-40B4-BE49-F238E27FC236}">
                <a16:creationId xmlns:a16="http://schemas.microsoft.com/office/drawing/2014/main" id="{5826288B-D815-4E10-FA41-A658472DF765}"/>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981112C2-EC6F-4C7F-B0DB-C643F78D16C8}" type="slidenum">
              <a:rPr lang="de-CH" smtClean="0"/>
              <a:pPr/>
              <a:t>‹#›</a:t>
            </a:fld>
            <a:endParaRPr lang="de-CH"/>
          </a:p>
        </p:txBody>
      </p:sp>
    </p:spTree>
    <p:extLst>
      <p:ext uri="{BB962C8B-B14F-4D97-AF65-F5344CB8AC3E}">
        <p14:creationId xmlns:p14="http://schemas.microsoft.com/office/powerpoint/2010/main" val="2092451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de-CH"/>
              <a:t>Click icon to add picture</a:t>
            </a:r>
            <a:endParaRPr lang="de-CH" dirty="0"/>
          </a:p>
        </p:txBody>
      </p:sp>
      <p:sp>
        <p:nvSpPr>
          <p:cNvPr id="3" name="Content Placeholder 2"/>
          <p:cNvSpPr>
            <a:spLocks noGrp="1"/>
          </p:cNvSpPr>
          <p:nvPr>
            <p:ph idx="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n-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dirty="0"/>
          </a:p>
        </p:txBody>
      </p:sp>
      <p:sp>
        <p:nvSpPr>
          <p:cNvPr id="11" name="Date Placeholder 10">
            <a:extLst>
              <a:ext uri="{FF2B5EF4-FFF2-40B4-BE49-F238E27FC236}">
                <a16:creationId xmlns:a16="http://schemas.microsoft.com/office/drawing/2014/main" id="{86AFB8DB-3BDB-FD45-F84D-4F6AB11CBAE1}"/>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2" name="Footer Placeholder 11">
            <a:extLst>
              <a:ext uri="{FF2B5EF4-FFF2-40B4-BE49-F238E27FC236}">
                <a16:creationId xmlns:a16="http://schemas.microsoft.com/office/drawing/2014/main" id="{759D2D27-59E3-3B8C-AA06-2C5DA3A67870}"/>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3" name="Slide Number Placeholder 12">
            <a:extLst>
              <a:ext uri="{FF2B5EF4-FFF2-40B4-BE49-F238E27FC236}">
                <a16:creationId xmlns:a16="http://schemas.microsoft.com/office/drawing/2014/main" id="{397FC127-9A98-CACF-B60B-8AC5CF7164A3}"/>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A65CD1F1-BE8F-415F-9F75-EA5C1BF73040}" type="slidenum">
              <a:rPr lang="de-CH" smtClean="0"/>
              <a:pPr/>
              <a:t>‹#›</a:t>
            </a:fld>
            <a:endParaRPr lang="de-CH"/>
          </a:p>
        </p:txBody>
      </p:sp>
    </p:spTree>
    <p:extLst>
      <p:ext uri="{BB962C8B-B14F-4D97-AF65-F5344CB8AC3E}">
        <p14:creationId xmlns:p14="http://schemas.microsoft.com/office/powerpoint/2010/main" val="371230282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4" name="Titel 253">
            <a:extLst>
              <a:ext uri="{FF2B5EF4-FFF2-40B4-BE49-F238E27FC236}">
                <a16:creationId xmlns:a16="http://schemas.microsoft.com/office/drawing/2014/main" id="{B356F751-AB16-4A2E-BB99-A5812034DEEF}"/>
              </a:ext>
            </a:extLst>
          </p:cNvPr>
          <p:cNvSpPr>
            <a:spLocks noGrp="1"/>
          </p:cNvSpPr>
          <p:nvPr>
            <p:ph type="ctrTitle" hasCustomPrompt="1"/>
          </p:nvPr>
        </p:nvSpPr>
        <p:spPr>
          <a:xfrm>
            <a:off x="3326945" y="1660359"/>
            <a:ext cx="8906431" cy="1673830"/>
          </a:xfrm>
          <a:custGeom>
            <a:avLst/>
            <a:gdLst>
              <a:gd name="connsiteX0" fmla="*/ 1673830 w 6679823"/>
              <a:gd name="connsiteY0" fmla="*/ 0 h 1673830"/>
              <a:gd name="connsiteX1" fmla="*/ 6679823 w 6679823"/>
              <a:gd name="connsiteY1" fmla="*/ 0 h 1673830"/>
              <a:gd name="connsiteX2" fmla="*/ 6679823 w 6679823"/>
              <a:gd name="connsiteY2" fmla="*/ 1673830 h 1673830"/>
              <a:gd name="connsiteX3" fmla="*/ 0 w 6679823"/>
              <a:gd name="connsiteY3" fmla="*/ 1673830 h 1673830"/>
            </a:gdLst>
            <a:ahLst/>
            <a:cxnLst>
              <a:cxn ang="0">
                <a:pos x="connsiteX0" y="connsiteY0"/>
              </a:cxn>
              <a:cxn ang="0">
                <a:pos x="connsiteX1" y="connsiteY1"/>
              </a:cxn>
              <a:cxn ang="0">
                <a:pos x="connsiteX2" y="connsiteY2"/>
              </a:cxn>
              <a:cxn ang="0">
                <a:pos x="connsiteX3" y="connsiteY3"/>
              </a:cxn>
            </a:cxnLst>
            <a:rect l="l" t="t" r="r" b="b"/>
            <a:pathLst>
              <a:path w="6679823" h="1673830">
                <a:moveTo>
                  <a:pt x="1673830" y="0"/>
                </a:moveTo>
                <a:lnTo>
                  <a:pt x="6679823" y="0"/>
                </a:lnTo>
                <a:lnTo>
                  <a:pt x="6679823" y="1673830"/>
                </a:lnTo>
                <a:lnTo>
                  <a:pt x="0" y="1673830"/>
                </a:lnTo>
                <a:close/>
              </a:path>
            </a:pathLst>
          </a:custGeom>
          <a:noFill/>
          <a:ln>
            <a:noFill/>
          </a:ln>
        </p:spPr>
        <p:txBody>
          <a:bodyPr wrap="square" lIns="1656000" anchor="ctr">
            <a:noAutofit/>
          </a:bodyPr>
          <a:lstStyle>
            <a:lvl1pPr algn="l">
              <a:defRPr sz="2900">
                <a:solidFill>
                  <a:srgbClr val="7D755A"/>
                </a:solidFill>
              </a:defRPr>
            </a:lvl1pPr>
          </a:lstStyle>
          <a:p>
            <a:r>
              <a:rPr lang="de-CH"/>
              <a:t>Titelmasterformat durch Klicken bearbeiten</a:t>
            </a:r>
            <a:endParaRPr lang="de-CH" dirty="0"/>
          </a:p>
        </p:txBody>
      </p:sp>
      <p:sp>
        <p:nvSpPr>
          <p:cNvPr id="3" name="Untertitel 2"/>
          <p:cNvSpPr>
            <a:spLocks noGrp="1"/>
          </p:cNvSpPr>
          <p:nvPr>
            <p:ph type="subTitle" idx="1" hasCustomPrompt="1"/>
          </p:nvPr>
        </p:nvSpPr>
        <p:spPr>
          <a:xfrm>
            <a:off x="382613" y="5917829"/>
            <a:ext cx="8106612" cy="626786"/>
          </a:xfrm>
        </p:spPr>
        <p:txBody>
          <a:bodyPr anchor="b"/>
          <a:lstStyle>
            <a:lvl1pPr marL="0" indent="0" algn="l">
              <a:lnSpc>
                <a:spcPct val="110000"/>
              </a:lnSpc>
              <a:buNone/>
              <a:defRPr sz="1500" b="0" spc="30" baseline="0">
                <a:solidFill>
                  <a:srgbClr val="47526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Vorname Name des Autors</a:t>
            </a:r>
          </a:p>
          <a:p>
            <a:r>
              <a:rPr lang="de-CH" dirty="0"/>
              <a:t>Funktion und/oder Position</a:t>
            </a:r>
          </a:p>
        </p:txBody>
      </p:sp>
      <p:grpSp>
        <p:nvGrpSpPr>
          <p:cNvPr id="11" name="Gruppieren 10">
            <a:extLst>
              <a:ext uri="{FF2B5EF4-FFF2-40B4-BE49-F238E27FC236}">
                <a16:creationId xmlns:a16="http://schemas.microsoft.com/office/drawing/2014/main" id="{54D80C5A-9A31-4EAD-9AB1-7485FC602043}"/>
              </a:ext>
            </a:extLst>
          </p:cNvPr>
          <p:cNvGrpSpPr>
            <a:grpSpLocks noChangeAspect="1"/>
          </p:cNvGrpSpPr>
          <p:nvPr userDrawn="1"/>
        </p:nvGrpSpPr>
        <p:grpSpPr>
          <a:xfrm>
            <a:off x="9349538" y="6059505"/>
            <a:ext cx="2470151" cy="614363"/>
            <a:chOff x="5176838" y="3122613"/>
            <a:chExt cx="1852613" cy="614363"/>
          </a:xfrm>
        </p:grpSpPr>
        <p:sp>
          <p:nvSpPr>
            <p:cNvPr id="12" name="Freeform 5">
              <a:extLst>
                <a:ext uri="{FF2B5EF4-FFF2-40B4-BE49-F238E27FC236}">
                  <a16:creationId xmlns:a16="http://schemas.microsoft.com/office/drawing/2014/main" id="{381EF0DF-76F8-473D-92C6-7348B61B2446}"/>
                </a:ext>
              </a:extLst>
            </p:cNvPr>
            <p:cNvSpPr>
              <a:spLocks noEditPoints="1"/>
            </p:cNvSpPr>
            <p:nvPr/>
          </p:nvSpPr>
          <p:spPr bwMode="auto">
            <a:xfrm>
              <a:off x="5683250" y="3273425"/>
              <a:ext cx="203200" cy="290513"/>
            </a:xfrm>
            <a:custGeom>
              <a:avLst/>
              <a:gdLst>
                <a:gd name="T0" fmla="*/ 122 w 212"/>
                <a:gd name="T1" fmla="*/ 173 h 301"/>
                <a:gd name="T2" fmla="*/ 122 w 212"/>
                <a:gd name="T3" fmla="*/ 173 h 301"/>
                <a:gd name="T4" fmla="*/ 98 w 212"/>
                <a:gd name="T5" fmla="*/ 170 h 301"/>
                <a:gd name="T6" fmla="*/ 61 w 212"/>
                <a:gd name="T7" fmla="*/ 170 h 301"/>
                <a:gd name="T8" fmla="*/ 61 w 212"/>
                <a:gd name="T9" fmla="*/ 251 h 301"/>
                <a:gd name="T10" fmla="*/ 100 w 212"/>
                <a:gd name="T11" fmla="*/ 251 h 301"/>
                <a:gd name="T12" fmla="*/ 128 w 212"/>
                <a:gd name="T13" fmla="*/ 244 h 301"/>
                <a:gd name="T14" fmla="*/ 144 w 212"/>
                <a:gd name="T15" fmla="*/ 209 h 301"/>
                <a:gd name="T16" fmla="*/ 122 w 212"/>
                <a:gd name="T17" fmla="*/ 173 h 301"/>
                <a:gd name="T18" fmla="*/ 120 w 212"/>
                <a:gd name="T19" fmla="*/ 56 h 301"/>
                <a:gd name="T20" fmla="*/ 120 w 212"/>
                <a:gd name="T21" fmla="*/ 56 h 301"/>
                <a:gd name="T22" fmla="*/ 95 w 212"/>
                <a:gd name="T23" fmla="*/ 52 h 301"/>
                <a:gd name="T24" fmla="*/ 60 w 212"/>
                <a:gd name="T25" fmla="*/ 52 h 301"/>
                <a:gd name="T26" fmla="*/ 60 w 212"/>
                <a:gd name="T27" fmla="*/ 120 h 301"/>
                <a:gd name="T28" fmla="*/ 96 w 212"/>
                <a:gd name="T29" fmla="*/ 120 h 301"/>
                <a:gd name="T30" fmla="*/ 122 w 212"/>
                <a:gd name="T31" fmla="*/ 117 h 301"/>
                <a:gd name="T32" fmla="*/ 137 w 212"/>
                <a:gd name="T33" fmla="*/ 86 h 301"/>
                <a:gd name="T34" fmla="*/ 120 w 212"/>
                <a:gd name="T35" fmla="*/ 56 h 301"/>
                <a:gd name="T36" fmla="*/ 133 w 212"/>
                <a:gd name="T37" fmla="*/ 300 h 301"/>
                <a:gd name="T38" fmla="*/ 133 w 212"/>
                <a:gd name="T39" fmla="*/ 300 h 301"/>
                <a:gd name="T40" fmla="*/ 95 w 212"/>
                <a:gd name="T41" fmla="*/ 301 h 301"/>
                <a:gd name="T42" fmla="*/ 0 w 212"/>
                <a:gd name="T43" fmla="*/ 301 h 301"/>
                <a:gd name="T44" fmla="*/ 0 w 212"/>
                <a:gd name="T45" fmla="*/ 0 h 301"/>
                <a:gd name="T46" fmla="*/ 102 w 212"/>
                <a:gd name="T47" fmla="*/ 0 h 301"/>
                <a:gd name="T48" fmla="*/ 176 w 212"/>
                <a:gd name="T49" fmla="*/ 22 h 301"/>
                <a:gd name="T50" fmla="*/ 200 w 212"/>
                <a:gd name="T51" fmla="*/ 75 h 301"/>
                <a:gd name="T52" fmla="*/ 180 w 212"/>
                <a:gd name="T53" fmla="*/ 126 h 301"/>
                <a:gd name="T54" fmla="*/ 152 w 212"/>
                <a:gd name="T55" fmla="*/ 141 h 301"/>
                <a:gd name="T56" fmla="*/ 212 w 212"/>
                <a:gd name="T57" fmla="*/ 217 h 301"/>
                <a:gd name="T58" fmla="*/ 133 w 212"/>
                <a:gd name="T59"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301">
                  <a:moveTo>
                    <a:pt x="122" y="173"/>
                  </a:moveTo>
                  <a:lnTo>
                    <a:pt x="122" y="173"/>
                  </a:lnTo>
                  <a:cubicBezTo>
                    <a:pt x="114" y="171"/>
                    <a:pt x="109" y="170"/>
                    <a:pt x="98" y="170"/>
                  </a:cubicBezTo>
                  <a:lnTo>
                    <a:pt x="61" y="170"/>
                  </a:lnTo>
                  <a:lnTo>
                    <a:pt x="61" y="251"/>
                  </a:lnTo>
                  <a:lnTo>
                    <a:pt x="100" y="251"/>
                  </a:lnTo>
                  <a:cubicBezTo>
                    <a:pt x="112" y="251"/>
                    <a:pt x="122" y="250"/>
                    <a:pt x="128" y="244"/>
                  </a:cubicBezTo>
                  <a:cubicBezTo>
                    <a:pt x="137" y="237"/>
                    <a:pt x="144" y="224"/>
                    <a:pt x="144" y="209"/>
                  </a:cubicBezTo>
                  <a:cubicBezTo>
                    <a:pt x="144" y="192"/>
                    <a:pt x="135" y="177"/>
                    <a:pt x="122" y="173"/>
                  </a:cubicBezTo>
                  <a:close/>
                  <a:moveTo>
                    <a:pt x="120" y="56"/>
                  </a:moveTo>
                  <a:lnTo>
                    <a:pt x="120" y="56"/>
                  </a:lnTo>
                  <a:cubicBezTo>
                    <a:pt x="115" y="53"/>
                    <a:pt x="108" y="52"/>
                    <a:pt x="95" y="52"/>
                  </a:cubicBezTo>
                  <a:lnTo>
                    <a:pt x="60" y="52"/>
                  </a:lnTo>
                  <a:lnTo>
                    <a:pt x="60" y="120"/>
                  </a:lnTo>
                  <a:lnTo>
                    <a:pt x="96" y="120"/>
                  </a:lnTo>
                  <a:cubicBezTo>
                    <a:pt x="110" y="120"/>
                    <a:pt x="116" y="119"/>
                    <a:pt x="122" y="117"/>
                  </a:cubicBezTo>
                  <a:cubicBezTo>
                    <a:pt x="130" y="112"/>
                    <a:pt x="137" y="98"/>
                    <a:pt x="137" y="86"/>
                  </a:cubicBezTo>
                  <a:cubicBezTo>
                    <a:pt x="137" y="73"/>
                    <a:pt x="131" y="60"/>
                    <a:pt x="120" y="56"/>
                  </a:cubicBezTo>
                  <a:close/>
                  <a:moveTo>
                    <a:pt x="133" y="300"/>
                  </a:moveTo>
                  <a:lnTo>
                    <a:pt x="133" y="300"/>
                  </a:lnTo>
                  <a:cubicBezTo>
                    <a:pt x="124" y="300"/>
                    <a:pt x="111" y="301"/>
                    <a:pt x="95" y="301"/>
                  </a:cubicBezTo>
                  <a:lnTo>
                    <a:pt x="0" y="301"/>
                  </a:lnTo>
                  <a:lnTo>
                    <a:pt x="0" y="0"/>
                  </a:lnTo>
                  <a:lnTo>
                    <a:pt x="102" y="0"/>
                  </a:lnTo>
                  <a:cubicBezTo>
                    <a:pt x="138" y="0"/>
                    <a:pt x="157" y="6"/>
                    <a:pt x="176" y="22"/>
                  </a:cubicBezTo>
                  <a:cubicBezTo>
                    <a:pt x="192" y="37"/>
                    <a:pt x="200" y="54"/>
                    <a:pt x="200" y="75"/>
                  </a:cubicBezTo>
                  <a:cubicBezTo>
                    <a:pt x="200" y="96"/>
                    <a:pt x="193" y="113"/>
                    <a:pt x="180" y="126"/>
                  </a:cubicBezTo>
                  <a:cubicBezTo>
                    <a:pt x="171" y="134"/>
                    <a:pt x="166" y="137"/>
                    <a:pt x="152" y="141"/>
                  </a:cubicBezTo>
                  <a:cubicBezTo>
                    <a:pt x="189" y="152"/>
                    <a:pt x="212" y="177"/>
                    <a:pt x="212" y="217"/>
                  </a:cubicBezTo>
                  <a:cubicBezTo>
                    <a:pt x="212" y="258"/>
                    <a:pt x="186" y="297"/>
                    <a:pt x="133" y="300"/>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3" name="Freeform 6">
              <a:extLst>
                <a:ext uri="{FF2B5EF4-FFF2-40B4-BE49-F238E27FC236}">
                  <a16:creationId xmlns:a16="http://schemas.microsoft.com/office/drawing/2014/main" id="{C91D9DB4-44EB-41D8-BA17-9814566E4584}"/>
                </a:ext>
              </a:extLst>
            </p:cNvPr>
            <p:cNvSpPr>
              <a:spLocks/>
            </p:cNvSpPr>
            <p:nvPr/>
          </p:nvSpPr>
          <p:spPr bwMode="auto">
            <a:xfrm>
              <a:off x="5886450" y="3273425"/>
              <a:ext cx="250825" cy="293688"/>
            </a:xfrm>
            <a:custGeom>
              <a:avLst/>
              <a:gdLst>
                <a:gd name="T0" fmla="*/ 157 w 262"/>
                <a:gd name="T1" fmla="*/ 303 h 303"/>
                <a:gd name="T2" fmla="*/ 157 w 262"/>
                <a:gd name="T3" fmla="*/ 303 h 303"/>
                <a:gd name="T4" fmla="*/ 102 w 262"/>
                <a:gd name="T5" fmla="*/ 303 h 303"/>
                <a:gd name="T6" fmla="*/ 0 w 262"/>
                <a:gd name="T7" fmla="*/ 0 h 303"/>
                <a:gd name="T8" fmla="*/ 66 w 262"/>
                <a:gd name="T9" fmla="*/ 0 h 303"/>
                <a:gd name="T10" fmla="*/ 116 w 262"/>
                <a:gd name="T11" fmla="*/ 157 h 303"/>
                <a:gd name="T12" fmla="*/ 130 w 262"/>
                <a:gd name="T13" fmla="*/ 209 h 303"/>
                <a:gd name="T14" fmla="*/ 147 w 262"/>
                <a:gd name="T15" fmla="*/ 149 h 303"/>
                <a:gd name="T16" fmla="*/ 198 w 262"/>
                <a:gd name="T17" fmla="*/ 0 h 303"/>
                <a:gd name="T18" fmla="*/ 262 w 262"/>
                <a:gd name="T19" fmla="*/ 0 h 303"/>
                <a:gd name="T20" fmla="*/ 157 w 262"/>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03">
                  <a:moveTo>
                    <a:pt x="157" y="303"/>
                  </a:moveTo>
                  <a:lnTo>
                    <a:pt x="157" y="303"/>
                  </a:lnTo>
                  <a:lnTo>
                    <a:pt x="102" y="303"/>
                  </a:lnTo>
                  <a:lnTo>
                    <a:pt x="0" y="0"/>
                  </a:lnTo>
                  <a:lnTo>
                    <a:pt x="66" y="0"/>
                  </a:lnTo>
                  <a:lnTo>
                    <a:pt x="116" y="157"/>
                  </a:lnTo>
                  <a:cubicBezTo>
                    <a:pt x="120" y="170"/>
                    <a:pt x="125" y="187"/>
                    <a:pt x="130" y="209"/>
                  </a:cubicBezTo>
                  <a:cubicBezTo>
                    <a:pt x="134" y="190"/>
                    <a:pt x="142" y="165"/>
                    <a:pt x="147" y="149"/>
                  </a:cubicBezTo>
                  <a:lnTo>
                    <a:pt x="198" y="0"/>
                  </a:lnTo>
                  <a:lnTo>
                    <a:pt x="262" y="0"/>
                  </a:lnTo>
                  <a:lnTo>
                    <a:pt x="157" y="30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4" name="Freeform 7">
              <a:extLst>
                <a:ext uri="{FF2B5EF4-FFF2-40B4-BE49-F238E27FC236}">
                  <a16:creationId xmlns:a16="http://schemas.microsoft.com/office/drawing/2014/main" id="{15CCF0C4-F79A-431B-BCD9-62F2CBE7BCA8}"/>
                </a:ext>
              </a:extLst>
            </p:cNvPr>
            <p:cNvSpPr>
              <a:spLocks/>
            </p:cNvSpPr>
            <p:nvPr/>
          </p:nvSpPr>
          <p:spPr bwMode="auto">
            <a:xfrm>
              <a:off x="6132513" y="3263900"/>
              <a:ext cx="215900" cy="306388"/>
            </a:xfrm>
            <a:custGeom>
              <a:avLst/>
              <a:gdLst>
                <a:gd name="T0" fmla="*/ 102 w 226"/>
                <a:gd name="T1" fmla="*/ 316 h 316"/>
                <a:gd name="T2" fmla="*/ 102 w 226"/>
                <a:gd name="T3" fmla="*/ 316 h 316"/>
                <a:gd name="T4" fmla="*/ 0 w 226"/>
                <a:gd name="T5" fmla="*/ 289 h 316"/>
                <a:gd name="T6" fmla="*/ 22 w 226"/>
                <a:gd name="T7" fmla="*/ 242 h 316"/>
                <a:gd name="T8" fmla="*/ 105 w 226"/>
                <a:gd name="T9" fmla="*/ 266 h 316"/>
                <a:gd name="T10" fmla="*/ 157 w 226"/>
                <a:gd name="T11" fmla="*/ 225 h 316"/>
                <a:gd name="T12" fmla="*/ 118 w 226"/>
                <a:gd name="T13" fmla="*/ 186 h 316"/>
                <a:gd name="T14" fmla="*/ 85 w 226"/>
                <a:gd name="T15" fmla="*/ 177 h 316"/>
                <a:gd name="T16" fmla="*/ 26 w 226"/>
                <a:gd name="T17" fmla="*/ 139 h 316"/>
                <a:gd name="T18" fmla="*/ 13 w 226"/>
                <a:gd name="T19" fmla="*/ 93 h 316"/>
                <a:gd name="T20" fmla="*/ 121 w 226"/>
                <a:gd name="T21" fmla="*/ 0 h 316"/>
                <a:gd name="T22" fmla="*/ 221 w 226"/>
                <a:gd name="T23" fmla="*/ 31 h 316"/>
                <a:gd name="T24" fmla="*/ 192 w 226"/>
                <a:gd name="T25" fmla="*/ 74 h 316"/>
                <a:gd name="T26" fmla="*/ 122 w 226"/>
                <a:gd name="T27" fmla="*/ 51 h 316"/>
                <a:gd name="T28" fmla="*/ 81 w 226"/>
                <a:gd name="T29" fmla="*/ 85 h 316"/>
                <a:gd name="T30" fmla="*/ 114 w 226"/>
                <a:gd name="T31" fmla="*/ 116 h 316"/>
                <a:gd name="T32" fmla="*/ 150 w 226"/>
                <a:gd name="T33" fmla="*/ 126 h 316"/>
                <a:gd name="T34" fmla="*/ 226 w 226"/>
                <a:gd name="T35" fmla="*/ 215 h 316"/>
                <a:gd name="T36" fmla="*/ 102 w 226"/>
                <a:gd name="T3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316">
                  <a:moveTo>
                    <a:pt x="102" y="316"/>
                  </a:moveTo>
                  <a:lnTo>
                    <a:pt x="102" y="316"/>
                  </a:lnTo>
                  <a:cubicBezTo>
                    <a:pt x="68" y="316"/>
                    <a:pt x="30" y="306"/>
                    <a:pt x="0" y="289"/>
                  </a:cubicBezTo>
                  <a:lnTo>
                    <a:pt x="22" y="242"/>
                  </a:lnTo>
                  <a:cubicBezTo>
                    <a:pt x="50" y="256"/>
                    <a:pt x="75" y="266"/>
                    <a:pt x="105" y="266"/>
                  </a:cubicBezTo>
                  <a:cubicBezTo>
                    <a:pt x="139" y="266"/>
                    <a:pt x="157" y="252"/>
                    <a:pt x="157" y="225"/>
                  </a:cubicBezTo>
                  <a:cubicBezTo>
                    <a:pt x="157" y="205"/>
                    <a:pt x="145" y="193"/>
                    <a:pt x="118" y="186"/>
                  </a:cubicBezTo>
                  <a:lnTo>
                    <a:pt x="85" y="177"/>
                  </a:lnTo>
                  <a:cubicBezTo>
                    <a:pt x="55" y="169"/>
                    <a:pt x="37" y="157"/>
                    <a:pt x="26" y="139"/>
                  </a:cubicBezTo>
                  <a:cubicBezTo>
                    <a:pt x="18" y="126"/>
                    <a:pt x="13" y="110"/>
                    <a:pt x="13" y="93"/>
                  </a:cubicBezTo>
                  <a:cubicBezTo>
                    <a:pt x="13" y="38"/>
                    <a:pt x="57" y="0"/>
                    <a:pt x="121" y="0"/>
                  </a:cubicBezTo>
                  <a:cubicBezTo>
                    <a:pt x="157" y="0"/>
                    <a:pt x="195" y="11"/>
                    <a:pt x="221" y="31"/>
                  </a:cubicBezTo>
                  <a:lnTo>
                    <a:pt x="192" y="74"/>
                  </a:lnTo>
                  <a:cubicBezTo>
                    <a:pt x="165" y="57"/>
                    <a:pt x="145" y="51"/>
                    <a:pt x="122" y="51"/>
                  </a:cubicBezTo>
                  <a:cubicBezTo>
                    <a:pt x="98" y="51"/>
                    <a:pt x="81" y="65"/>
                    <a:pt x="81" y="85"/>
                  </a:cubicBezTo>
                  <a:cubicBezTo>
                    <a:pt x="81" y="101"/>
                    <a:pt x="89" y="109"/>
                    <a:pt x="114" y="116"/>
                  </a:cubicBezTo>
                  <a:lnTo>
                    <a:pt x="150" y="126"/>
                  </a:lnTo>
                  <a:cubicBezTo>
                    <a:pt x="199" y="139"/>
                    <a:pt x="226" y="170"/>
                    <a:pt x="226" y="215"/>
                  </a:cubicBezTo>
                  <a:cubicBezTo>
                    <a:pt x="226" y="276"/>
                    <a:pt x="177" y="316"/>
                    <a:pt x="102" y="316"/>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5" name="Freeform 8">
              <a:extLst>
                <a:ext uri="{FF2B5EF4-FFF2-40B4-BE49-F238E27FC236}">
                  <a16:creationId xmlns:a16="http://schemas.microsoft.com/office/drawing/2014/main" id="{F696FC3E-F004-4BFF-A8EC-F396C8012B71}"/>
                </a:ext>
              </a:extLst>
            </p:cNvPr>
            <p:cNvSpPr>
              <a:spLocks/>
            </p:cNvSpPr>
            <p:nvPr/>
          </p:nvSpPr>
          <p:spPr bwMode="auto">
            <a:xfrm>
              <a:off x="6402388" y="3419475"/>
              <a:ext cx="90488" cy="144463"/>
            </a:xfrm>
            <a:custGeom>
              <a:avLst/>
              <a:gdLst>
                <a:gd name="T0" fmla="*/ 89 w 94"/>
                <a:gd name="T1" fmla="*/ 149 h 149"/>
                <a:gd name="T2" fmla="*/ 89 w 94"/>
                <a:gd name="T3" fmla="*/ 149 h 149"/>
                <a:gd name="T4" fmla="*/ 0 w 94"/>
                <a:gd name="T5" fmla="*/ 149 h 149"/>
                <a:gd name="T6" fmla="*/ 0 w 94"/>
                <a:gd name="T7" fmla="*/ 133 h 149"/>
                <a:gd name="T8" fmla="*/ 60 w 94"/>
                <a:gd name="T9" fmla="*/ 32 h 149"/>
                <a:gd name="T10" fmla="*/ 71 w 94"/>
                <a:gd name="T11" fmla="*/ 17 h 149"/>
                <a:gd name="T12" fmla="*/ 54 w 94"/>
                <a:gd name="T13" fmla="*/ 17 h 149"/>
                <a:gd name="T14" fmla="*/ 3 w 94"/>
                <a:gd name="T15" fmla="*/ 17 h 149"/>
                <a:gd name="T16" fmla="*/ 8 w 94"/>
                <a:gd name="T17" fmla="*/ 0 h 149"/>
                <a:gd name="T18" fmla="*/ 93 w 94"/>
                <a:gd name="T19" fmla="*/ 0 h 149"/>
                <a:gd name="T20" fmla="*/ 93 w 94"/>
                <a:gd name="T21" fmla="*/ 17 h 149"/>
                <a:gd name="T22" fmla="*/ 34 w 94"/>
                <a:gd name="T23" fmla="*/ 117 h 149"/>
                <a:gd name="T24" fmla="*/ 25 w 94"/>
                <a:gd name="T25" fmla="*/ 132 h 149"/>
                <a:gd name="T26" fmla="*/ 39 w 94"/>
                <a:gd name="T27" fmla="*/ 131 h 149"/>
                <a:gd name="T28" fmla="*/ 94 w 94"/>
                <a:gd name="T29" fmla="*/ 131 h 149"/>
                <a:gd name="T30" fmla="*/ 89 w 94"/>
                <a:gd name="T31"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49">
                  <a:moveTo>
                    <a:pt x="89" y="149"/>
                  </a:moveTo>
                  <a:lnTo>
                    <a:pt x="89" y="149"/>
                  </a:lnTo>
                  <a:lnTo>
                    <a:pt x="0" y="149"/>
                  </a:lnTo>
                  <a:lnTo>
                    <a:pt x="0" y="133"/>
                  </a:lnTo>
                  <a:lnTo>
                    <a:pt x="60" y="32"/>
                  </a:lnTo>
                  <a:cubicBezTo>
                    <a:pt x="63" y="27"/>
                    <a:pt x="68" y="21"/>
                    <a:pt x="71" y="17"/>
                  </a:cubicBezTo>
                  <a:cubicBezTo>
                    <a:pt x="66" y="17"/>
                    <a:pt x="61" y="17"/>
                    <a:pt x="54" y="17"/>
                  </a:cubicBezTo>
                  <a:lnTo>
                    <a:pt x="3" y="17"/>
                  </a:lnTo>
                  <a:lnTo>
                    <a:pt x="8" y="0"/>
                  </a:lnTo>
                  <a:lnTo>
                    <a:pt x="93" y="0"/>
                  </a:lnTo>
                  <a:lnTo>
                    <a:pt x="93" y="17"/>
                  </a:lnTo>
                  <a:lnTo>
                    <a:pt x="34" y="117"/>
                  </a:lnTo>
                  <a:cubicBezTo>
                    <a:pt x="31" y="123"/>
                    <a:pt x="27" y="127"/>
                    <a:pt x="25" y="132"/>
                  </a:cubicBezTo>
                  <a:cubicBezTo>
                    <a:pt x="29" y="131"/>
                    <a:pt x="34" y="131"/>
                    <a:pt x="39" y="131"/>
                  </a:cubicBezTo>
                  <a:lnTo>
                    <a:pt x="94" y="131"/>
                  </a:lnTo>
                  <a:lnTo>
                    <a:pt x="89" y="14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6" name="Freeform 9">
              <a:extLst>
                <a:ext uri="{FF2B5EF4-FFF2-40B4-BE49-F238E27FC236}">
                  <a16:creationId xmlns:a16="http://schemas.microsoft.com/office/drawing/2014/main" id="{B0240FD5-6829-4043-8F2A-ABBC39063C6F}"/>
                </a:ext>
              </a:extLst>
            </p:cNvPr>
            <p:cNvSpPr>
              <a:spLocks/>
            </p:cNvSpPr>
            <p:nvPr/>
          </p:nvSpPr>
          <p:spPr bwMode="auto">
            <a:xfrm>
              <a:off x="6516688" y="3419475"/>
              <a:ext cx="96838" cy="147638"/>
            </a:xfrm>
            <a:custGeom>
              <a:avLst/>
              <a:gdLst>
                <a:gd name="T0" fmla="*/ 92 w 100"/>
                <a:gd name="T1" fmla="*/ 133 h 151"/>
                <a:gd name="T2" fmla="*/ 92 w 100"/>
                <a:gd name="T3" fmla="*/ 133 h 151"/>
                <a:gd name="T4" fmla="*/ 49 w 100"/>
                <a:gd name="T5" fmla="*/ 151 h 151"/>
                <a:gd name="T6" fmla="*/ 4 w 100"/>
                <a:gd name="T7" fmla="*/ 130 h 151"/>
                <a:gd name="T8" fmla="*/ 0 w 100"/>
                <a:gd name="T9" fmla="*/ 104 h 151"/>
                <a:gd name="T10" fmla="*/ 0 w 100"/>
                <a:gd name="T11" fmla="*/ 0 h 151"/>
                <a:gd name="T12" fmla="*/ 21 w 100"/>
                <a:gd name="T13" fmla="*/ 0 h 151"/>
                <a:gd name="T14" fmla="*/ 21 w 100"/>
                <a:gd name="T15" fmla="*/ 96 h 151"/>
                <a:gd name="T16" fmla="*/ 26 w 100"/>
                <a:gd name="T17" fmla="*/ 125 h 151"/>
                <a:gd name="T18" fmla="*/ 49 w 100"/>
                <a:gd name="T19" fmla="*/ 133 h 151"/>
                <a:gd name="T20" fmla="*/ 74 w 100"/>
                <a:gd name="T21" fmla="*/ 124 h 151"/>
                <a:gd name="T22" fmla="*/ 79 w 100"/>
                <a:gd name="T23" fmla="*/ 99 h 151"/>
                <a:gd name="T24" fmla="*/ 79 w 100"/>
                <a:gd name="T25" fmla="*/ 0 h 151"/>
                <a:gd name="T26" fmla="*/ 100 w 100"/>
                <a:gd name="T27" fmla="*/ 0 h 151"/>
                <a:gd name="T28" fmla="*/ 100 w 100"/>
                <a:gd name="T29" fmla="*/ 102 h 151"/>
                <a:gd name="T30" fmla="*/ 92 w 100"/>
                <a:gd name="T31" fmla="*/ 1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51">
                  <a:moveTo>
                    <a:pt x="92" y="133"/>
                  </a:moveTo>
                  <a:lnTo>
                    <a:pt x="92" y="133"/>
                  </a:lnTo>
                  <a:cubicBezTo>
                    <a:pt x="84" y="143"/>
                    <a:pt x="72" y="151"/>
                    <a:pt x="49" y="151"/>
                  </a:cubicBezTo>
                  <a:cubicBezTo>
                    <a:pt x="27" y="151"/>
                    <a:pt x="12" y="144"/>
                    <a:pt x="4" y="130"/>
                  </a:cubicBezTo>
                  <a:cubicBezTo>
                    <a:pt x="1" y="123"/>
                    <a:pt x="0" y="119"/>
                    <a:pt x="0" y="104"/>
                  </a:cubicBezTo>
                  <a:lnTo>
                    <a:pt x="0" y="0"/>
                  </a:lnTo>
                  <a:lnTo>
                    <a:pt x="21" y="0"/>
                  </a:lnTo>
                  <a:lnTo>
                    <a:pt x="21" y="96"/>
                  </a:lnTo>
                  <a:cubicBezTo>
                    <a:pt x="21" y="107"/>
                    <a:pt x="22" y="120"/>
                    <a:pt x="26" y="125"/>
                  </a:cubicBezTo>
                  <a:cubicBezTo>
                    <a:pt x="30" y="130"/>
                    <a:pt x="38" y="133"/>
                    <a:pt x="49" y="133"/>
                  </a:cubicBezTo>
                  <a:cubicBezTo>
                    <a:pt x="61" y="133"/>
                    <a:pt x="69" y="130"/>
                    <a:pt x="74" y="124"/>
                  </a:cubicBezTo>
                  <a:cubicBezTo>
                    <a:pt x="77" y="119"/>
                    <a:pt x="79" y="111"/>
                    <a:pt x="79" y="99"/>
                  </a:cubicBezTo>
                  <a:lnTo>
                    <a:pt x="79" y="0"/>
                  </a:lnTo>
                  <a:lnTo>
                    <a:pt x="100" y="0"/>
                  </a:lnTo>
                  <a:lnTo>
                    <a:pt x="100" y="102"/>
                  </a:lnTo>
                  <a:cubicBezTo>
                    <a:pt x="100" y="121"/>
                    <a:pt x="99" y="125"/>
                    <a:pt x="92" y="133"/>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7" name="Freeform 10">
              <a:extLst>
                <a:ext uri="{FF2B5EF4-FFF2-40B4-BE49-F238E27FC236}">
                  <a16:creationId xmlns:a16="http://schemas.microsoft.com/office/drawing/2014/main" id="{C293F624-FDF0-459E-A147-E610DC2496EE}"/>
                </a:ext>
              </a:extLst>
            </p:cNvPr>
            <p:cNvSpPr>
              <a:spLocks noEditPoints="1"/>
            </p:cNvSpPr>
            <p:nvPr/>
          </p:nvSpPr>
          <p:spPr bwMode="auto">
            <a:xfrm>
              <a:off x="6646863" y="3419475"/>
              <a:ext cx="92075" cy="144463"/>
            </a:xfrm>
            <a:custGeom>
              <a:avLst/>
              <a:gdLst>
                <a:gd name="T0" fmla="*/ 54 w 97"/>
                <a:gd name="T1" fmla="*/ 20 h 149"/>
                <a:gd name="T2" fmla="*/ 54 w 97"/>
                <a:gd name="T3" fmla="*/ 20 h 149"/>
                <a:gd name="T4" fmla="*/ 36 w 97"/>
                <a:gd name="T5" fmla="*/ 17 h 149"/>
                <a:gd name="T6" fmla="*/ 21 w 97"/>
                <a:gd name="T7" fmla="*/ 17 h 149"/>
                <a:gd name="T8" fmla="*/ 21 w 97"/>
                <a:gd name="T9" fmla="*/ 69 h 149"/>
                <a:gd name="T10" fmla="*/ 35 w 97"/>
                <a:gd name="T11" fmla="*/ 69 h 149"/>
                <a:gd name="T12" fmla="*/ 61 w 97"/>
                <a:gd name="T13" fmla="*/ 62 h 149"/>
                <a:gd name="T14" fmla="*/ 68 w 97"/>
                <a:gd name="T15" fmla="*/ 42 h 149"/>
                <a:gd name="T16" fmla="*/ 54 w 97"/>
                <a:gd name="T17" fmla="*/ 20 h 149"/>
                <a:gd name="T18" fmla="*/ 72 w 97"/>
                <a:gd name="T19" fmla="*/ 149 h 149"/>
                <a:gd name="T20" fmla="*/ 72 w 97"/>
                <a:gd name="T21" fmla="*/ 149 h 149"/>
                <a:gd name="T22" fmla="*/ 60 w 97"/>
                <a:gd name="T23" fmla="*/ 127 h 149"/>
                <a:gd name="T24" fmla="*/ 34 w 97"/>
                <a:gd name="T25" fmla="*/ 90 h 149"/>
                <a:gd name="T26" fmla="*/ 21 w 97"/>
                <a:gd name="T27" fmla="*/ 83 h 149"/>
                <a:gd name="T28" fmla="*/ 21 w 97"/>
                <a:gd name="T29" fmla="*/ 149 h 149"/>
                <a:gd name="T30" fmla="*/ 0 w 97"/>
                <a:gd name="T31" fmla="*/ 149 h 149"/>
                <a:gd name="T32" fmla="*/ 0 w 97"/>
                <a:gd name="T33" fmla="*/ 0 h 149"/>
                <a:gd name="T34" fmla="*/ 42 w 97"/>
                <a:gd name="T35" fmla="*/ 0 h 149"/>
                <a:gd name="T36" fmla="*/ 77 w 97"/>
                <a:gd name="T37" fmla="*/ 11 h 149"/>
                <a:gd name="T38" fmla="*/ 90 w 97"/>
                <a:gd name="T39" fmla="*/ 42 h 149"/>
                <a:gd name="T40" fmla="*/ 50 w 97"/>
                <a:gd name="T41" fmla="*/ 82 h 149"/>
                <a:gd name="T42" fmla="*/ 63 w 97"/>
                <a:gd name="T43" fmla="*/ 96 h 149"/>
                <a:gd name="T44" fmla="*/ 76 w 97"/>
                <a:gd name="T45" fmla="*/ 114 h 149"/>
                <a:gd name="T46" fmla="*/ 97 w 97"/>
                <a:gd name="T47" fmla="*/ 149 h 149"/>
                <a:gd name="T48" fmla="*/ 72 w 97"/>
                <a:gd name="T4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49">
                  <a:moveTo>
                    <a:pt x="54" y="20"/>
                  </a:moveTo>
                  <a:lnTo>
                    <a:pt x="54" y="20"/>
                  </a:lnTo>
                  <a:cubicBezTo>
                    <a:pt x="50" y="18"/>
                    <a:pt x="44" y="17"/>
                    <a:pt x="36" y="17"/>
                  </a:cubicBezTo>
                  <a:lnTo>
                    <a:pt x="21" y="17"/>
                  </a:lnTo>
                  <a:lnTo>
                    <a:pt x="21" y="69"/>
                  </a:lnTo>
                  <a:lnTo>
                    <a:pt x="35" y="69"/>
                  </a:lnTo>
                  <a:cubicBezTo>
                    <a:pt x="48" y="69"/>
                    <a:pt x="56" y="67"/>
                    <a:pt x="61" y="62"/>
                  </a:cubicBezTo>
                  <a:cubicBezTo>
                    <a:pt x="65" y="58"/>
                    <a:pt x="68" y="50"/>
                    <a:pt x="68" y="42"/>
                  </a:cubicBezTo>
                  <a:cubicBezTo>
                    <a:pt x="68" y="31"/>
                    <a:pt x="63" y="23"/>
                    <a:pt x="54" y="20"/>
                  </a:cubicBezTo>
                  <a:close/>
                  <a:moveTo>
                    <a:pt x="72" y="149"/>
                  </a:moveTo>
                  <a:lnTo>
                    <a:pt x="72" y="149"/>
                  </a:lnTo>
                  <a:cubicBezTo>
                    <a:pt x="68" y="140"/>
                    <a:pt x="66" y="137"/>
                    <a:pt x="60" y="127"/>
                  </a:cubicBezTo>
                  <a:cubicBezTo>
                    <a:pt x="48" y="108"/>
                    <a:pt x="45" y="101"/>
                    <a:pt x="34" y="90"/>
                  </a:cubicBezTo>
                  <a:cubicBezTo>
                    <a:pt x="30" y="85"/>
                    <a:pt x="27" y="83"/>
                    <a:pt x="21" y="83"/>
                  </a:cubicBezTo>
                  <a:lnTo>
                    <a:pt x="21" y="149"/>
                  </a:lnTo>
                  <a:lnTo>
                    <a:pt x="0" y="149"/>
                  </a:lnTo>
                  <a:lnTo>
                    <a:pt x="0" y="0"/>
                  </a:lnTo>
                  <a:lnTo>
                    <a:pt x="42" y="0"/>
                  </a:lnTo>
                  <a:cubicBezTo>
                    <a:pt x="59" y="0"/>
                    <a:pt x="70" y="4"/>
                    <a:pt x="77" y="11"/>
                  </a:cubicBezTo>
                  <a:cubicBezTo>
                    <a:pt x="83" y="17"/>
                    <a:pt x="90" y="27"/>
                    <a:pt x="90" y="42"/>
                  </a:cubicBezTo>
                  <a:cubicBezTo>
                    <a:pt x="90" y="65"/>
                    <a:pt x="75" y="83"/>
                    <a:pt x="50" y="82"/>
                  </a:cubicBezTo>
                  <a:cubicBezTo>
                    <a:pt x="57" y="88"/>
                    <a:pt x="61" y="93"/>
                    <a:pt x="63" y="96"/>
                  </a:cubicBezTo>
                  <a:cubicBezTo>
                    <a:pt x="66" y="100"/>
                    <a:pt x="71" y="107"/>
                    <a:pt x="76" y="114"/>
                  </a:cubicBezTo>
                  <a:cubicBezTo>
                    <a:pt x="82" y="124"/>
                    <a:pt x="94" y="144"/>
                    <a:pt x="97" y="149"/>
                  </a:cubicBezTo>
                  <a:lnTo>
                    <a:pt x="72" y="14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8" name="Freeform 11">
              <a:extLst>
                <a:ext uri="{FF2B5EF4-FFF2-40B4-BE49-F238E27FC236}">
                  <a16:creationId xmlns:a16="http://schemas.microsoft.com/office/drawing/2014/main" id="{F387C074-8DA1-4628-946B-64FB46E28763}"/>
                </a:ext>
              </a:extLst>
            </p:cNvPr>
            <p:cNvSpPr>
              <a:spLocks/>
            </p:cNvSpPr>
            <p:nvPr/>
          </p:nvSpPr>
          <p:spPr bwMode="auto">
            <a:xfrm>
              <a:off x="6761163" y="3419475"/>
              <a:ext cx="20638" cy="144463"/>
            </a:xfrm>
            <a:custGeom>
              <a:avLst/>
              <a:gdLst>
                <a:gd name="T0" fmla="*/ 0 w 21"/>
                <a:gd name="T1" fmla="*/ 0 h 149"/>
                <a:gd name="T2" fmla="*/ 0 w 21"/>
                <a:gd name="T3" fmla="*/ 0 h 149"/>
                <a:gd name="T4" fmla="*/ 21 w 21"/>
                <a:gd name="T5" fmla="*/ 0 h 149"/>
                <a:gd name="T6" fmla="*/ 21 w 21"/>
                <a:gd name="T7" fmla="*/ 149 h 149"/>
                <a:gd name="T8" fmla="*/ 0 w 21"/>
                <a:gd name="T9" fmla="*/ 149 h 149"/>
                <a:gd name="T10" fmla="*/ 0 w 21"/>
                <a:gd name="T11" fmla="*/ 0 h 149"/>
              </a:gdLst>
              <a:ahLst/>
              <a:cxnLst>
                <a:cxn ang="0">
                  <a:pos x="T0" y="T1"/>
                </a:cxn>
                <a:cxn ang="0">
                  <a:pos x="T2" y="T3"/>
                </a:cxn>
                <a:cxn ang="0">
                  <a:pos x="T4" y="T5"/>
                </a:cxn>
                <a:cxn ang="0">
                  <a:pos x="T6" y="T7"/>
                </a:cxn>
                <a:cxn ang="0">
                  <a:pos x="T8" y="T9"/>
                </a:cxn>
                <a:cxn ang="0">
                  <a:pos x="T10" y="T11"/>
                </a:cxn>
              </a:cxnLst>
              <a:rect l="0" t="0" r="r" b="b"/>
              <a:pathLst>
                <a:path w="21" h="149">
                  <a:moveTo>
                    <a:pt x="0" y="0"/>
                  </a:moveTo>
                  <a:lnTo>
                    <a:pt x="0" y="0"/>
                  </a:lnTo>
                  <a:lnTo>
                    <a:pt x="21" y="0"/>
                  </a:lnTo>
                  <a:lnTo>
                    <a:pt x="21" y="149"/>
                  </a:lnTo>
                  <a:lnTo>
                    <a:pt x="0" y="149"/>
                  </a:lnTo>
                  <a:lnTo>
                    <a:pt x="0" y="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9" name="Freeform 12">
              <a:extLst>
                <a:ext uri="{FF2B5EF4-FFF2-40B4-BE49-F238E27FC236}">
                  <a16:creationId xmlns:a16="http://schemas.microsoft.com/office/drawing/2014/main" id="{988F3405-A32B-4925-AC86-273BC35463F2}"/>
                </a:ext>
              </a:extLst>
            </p:cNvPr>
            <p:cNvSpPr>
              <a:spLocks/>
            </p:cNvSpPr>
            <p:nvPr/>
          </p:nvSpPr>
          <p:spPr bwMode="auto">
            <a:xfrm>
              <a:off x="6810375" y="3417888"/>
              <a:ext cx="96838" cy="149225"/>
            </a:xfrm>
            <a:custGeom>
              <a:avLst/>
              <a:gdLst>
                <a:gd name="T0" fmla="*/ 62 w 102"/>
                <a:gd name="T1" fmla="*/ 154 h 154"/>
                <a:gd name="T2" fmla="*/ 62 w 102"/>
                <a:gd name="T3" fmla="*/ 154 h 154"/>
                <a:gd name="T4" fmla="*/ 16 w 102"/>
                <a:gd name="T5" fmla="*/ 132 h 154"/>
                <a:gd name="T6" fmla="*/ 0 w 102"/>
                <a:gd name="T7" fmla="*/ 79 h 154"/>
                <a:gd name="T8" fmla="*/ 10 w 102"/>
                <a:gd name="T9" fmla="*/ 34 h 154"/>
                <a:gd name="T10" fmla="*/ 63 w 102"/>
                <a:gd name="T11" fmla="*/ 0 h 154"/>
                <a:gd name="T12" fmla="*/ 100 w 102"/>
                <a:gd name="T13" fmla="*/ 12 h 154"/>
                <a:gd name="T14" fmla="*/ 89 w 102"/>
                <a:gd name="T15" fmla="*/ 26 h 154"/>
                <a:gd name="T16" fmla="*/ 63 w 102"/>
                <a:gd name="T17" fmla="*/ 17 h 154"/>
                <a:gd name="T18" fmla="*/ 30 w 102"/>
                <a:gd name="T19" fmla="*/ 38 h 154"/>
                <a:gd name="T20" fmla="*/ 23 w 102"/>
                <a:gd name="T21" fmla="*/ 78 h 154"/>
                <a:gd name="T22" fmla="*/ 28 w 102"/>
                <a:gd name="T23" fmla="*/ 113 h 154"/>
                <a:gd name="T24" fmla="*/ 65 w 102"/>
                <a:gd name="T25" fmla="*/ 137 h 154"/>
                <a:gd name="T26" fmla="*/ 92 w 102"/>
                <a:gd name="T27" fmla="*/ 128 h 154"/>
                <a:gd name="T28" fmla="*/ 102 w 102"/>
                <a:gd name="T29" fmla="*/ 141 h 154"/>
                <a:gd name="T30" fmla="*/ 62 w 102"/>
                <a:gd name="T3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54">
                  <a:moveTo>
                    <a:pt x="62" y="154"/>
                  </a:moveTo>
                  <a:lnTo>
                    <a:pt x="62" y="154"/>
                  </a:lnTo>
                  <a:cubicBezTo>
                    <a:pt x="43" y="154"/>
                    <a:pt x="27" y="146"/>
                    <a:pt x="16" y="132"/>
                  </a:cubicBezTo>
                  <a:cubicBezTo>
                    <a:pt x="6" y="118"/>
                    <a:pt x="0" y="100"/>
                    <a:pt x="0" y="79"/>
                  </a:cubicBezTo>
                  <a:cubicBezTo>
                    <a:pt x="0" y="61"/>
                    <a:pt x="4" y="47"/>
                    <a:pt x="10" y="34"/>
                  </a:cubicBezTo>
                  <a:cubicBezTo>
                    <a:pt x="21" y="13"/>
                    <a:pt x="40" y="0"/>
                    <a:pt x="63" y="0"/>
                  </a:cubicBezTo>
                  <a:cubicBezTo>
                    <a:pt x="77" y="0"/>
                    <a:pt x="90" y="5"/>
                    <a:pt x="100" y="12"/>
                  </a:cubicBezTo>
                  <a:lnTo>
                    <a:pt x="89" y="26"/>
                  </a:lnTo>
                  <a:cubicBezTo>
                    <a:pt x="81" y="20"/>
                    <a:pt x="73" y="17"/>
                    <a:pt x="63" y="17"/>
                  </a:cubicBezTo>
                  <a:cubicBezTo>
                    <a:pt x="48" y="17"/>
                    <a:pt x="37" y="25"/>
                    <a:pt x="30" y="38"/>
                  </a:cubicBezTo>
                  <a:cubicBezTo>
                    <a:pt x="25" y="48"/>
                    <a:pt x="23" y="60"/>
                    <a:pt x="23" y="78"/>
                  </a:cubicBezTo>
                  <a:cubicBezTo>
                    <a:pt x="23" y="95"/>
                    <a:pt x="25" y="104"/>
                    <a:pt x="28" y="113"/>
                  </a:cubicBezTo>
                  <a:cubicBezTo>
                    <a:pt x="35" y="129"/>
                    <a:pt x="49" y="137"/>
                    <a:pt x="65" y="137"/>
                  </a:cubicBezTo>
                  <a:cubicBezTo>
                    <a:pt x="76" y="137"/>
                    <a:pt x="84" y="134"/>
                    <a:pt x="92" y="128"/>
                  </a:cubicBezTo>
                  <a:lnTo>
                    <a:pt x="102" y="141"/>
                  </a:lnTo>
                  <a:cubicBezTo>
                    <a:pt x="91" y="150"/>
                    <a:pt x="77" y="154"/>
                    <a:pt x="62" y="154"/>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0" name="Freeform 13">
              <a:extLst>
                <a:ext uri="{FF2B5EF4-FFF2-40B4-BE49-F238E27FC236}">
                  <a16:creationId xmlns:a16="http://schemas.microsoft.com/office/drawing/2014/main" id="{DDB6460C-1C99-431B-BBD8-2114CDA27DA9}"/>
                </a:ext>
              </a:extLst>
            </p:cNvPr>
            <p:cNvSpPr>
              <a:spLocks/>
            </p:cNvSpPr>
            <p:nvPr/>
          </p:nvSpPr>
          <p:spPr bwMode="auto">
            <a:xfrm>
              <a:off x="6932613" y="3419475"/>
              <a:ext cx="93663" cy="144463"/>
            </a:xfrm>
            <a:custGeom>
              <a:avLst/>
              <a:gdLst>
                <a:gd name="T0" fmla="*/ 77 w 98"/>
                <a:gd name="T1" fmla="*/ 149 h 149"/>
                <a:gd name="T2" fmla="*/ 77 w 98"/>
                <a:gd name="T3" fmla="*/ 149 h 149"/>
                <a:gd name="T4" fmla="*/ 77 w 98"/>
                <a:gd name="T5" fmla="*/ 78 h 149"/>
                <a:gd name="T6" fmla="*/ 21 w 98"/>
                <a:gd name="T7" fmla="*/ 78 h 149"/>
                <a:gd name="T8" fmla="*/ 21 w 98"/>
                <a:gd name="T9" fmla="*/ 149 h 149"/>
                <a:gd name="T10" fmla="*/ 0 w 98"/>
                <a:gd name="T11" fmla="*/ 149 h 149"/>
                <a:gd name="T12" fmla="*/ 0 w 98"/>
                <a:gd name="T13" fmla="*/ 0 h 149"/>
                <a:gd name="T14" fmla="*/ 21 w 98"/>
                <a:gd name="T15" fmla="*/ 0 h 149"/>
                <a:gd name="T16" fmla="*/ 21 w 98"/>
                <a:gd name="T17" fmla="*/ 61 h 149"/>
                <a:gd name="T18" fmla="*/ 77 w 98"/>
                <a:gd name="T19" fmla="*/ 61 h 149"/>
                <a:gd name="T20" fmla="*/ 77 w 98"/>
                <a:gd name="T21" fmla="*/ 0 h 149"/>
                <a:gd name="T22" fmla="*/ 98 w 98"/>
                <a:gd name="T23" fmla="*/ 0 h 149"/>
                <a:gd name="T24" fmla="*/ 98 w 98"/>
                <a:gd name="T25" fmla="*/ 149 h 149"/>
                <a:gd name="T26" fmla="*/ 77 w 98"/>
                <a:gd name="T2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9">
                  <a:moveTo>
                    <a:pt x="77" y="149"/>
                  </a:moveTo>
                  <a:lnTo>
                    <a:pt x="77" y="149"/>
                  </a:lnTo>
                  <a:lnTo>
                    <a:pt x="77" y="78"/>
                  </a:lnTo>
                  <a:lnTo>
                    <a:pt x="21" y="78"/>
                  </a:lnTo>
                  <a:lnTo>
                    <a:pt x="21" y="149"/>
                  </a:lnTo>
                  <a:lnTo>
                    <a:pt x="0" y="149"/>
                  </a:lnTo>
                  <a:lnTo>
                    <a:pt x="0" y="0"/>
                  </a:lnTo>
                  <a:lnTo>
                    <a:pt x="21" y="0"/>
                  </a:lnTo>
                  <a:lnTo>
                    <a:pt x="21" y="61"/>
                  </a:lnTo>
                  <a:lnTo>
                    <a:pt x="77" y="61"/>
                  </a:lnTo>
                  <a:lnTo>
                    <a:pt x="77" y="0"/>
                  </a:lnTo>
                  <a:lnTo>
                    <a:pt x="98" y="0"/>
                  </a:lnTo>
                  <a:lnTo>
                    <a:pt x="98" y="149"/>
                  </a:lnTo>
                  <a:lnTo>
                    <a:pt x="77" y="14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1" name="Freeform 14">
              <a:extLst>
                <a:ext uri="{FF2B5EF4-FFF2-40B4-BE49-F238E27FC236}">
                  <a16:creationId xmlns:a16="http://schemas.microsoft.com/office/drawing/2014/main" id="{A5A5666C-6C29-4EC4-B052-B68FEA87B1F4}"/>
                </a:ext>
              </a:extLst>
            </p:cNvPr>
            <p:cNvSpPr>
              <a:spLocks/>
            </p:cNvSpPr>
            <p:nvPr/>
          </p:nvSpPr>
          <p:spPr bwMode="auto">
            <a:xfrm>
              <a:off x="5462588" y="3413125"/>
              <a:ext cx="149225" cy="150813"/>
            </a:xfrm>
            <a:custGeom>
              <a:avLst/>
              <a:gdLst>
                <a:gd name="T0" fmla="*/ 155 w 155"/>
                <a:gd name="T1" fmla="*/ 155 h 155"/>
                <a:gd name="T2" fmla="*/ 155 w 155"/>
                <a:gd name="T3" fmla="*/ 155 h 155"/>
                <a:gd name="T4" fmla="*/ 0 w 155"/>
                <a:gd name="T5" fmla="*/ 0 h 155"/>
                <a:gd name="T6" fmla="*/ 0 w 155"/>
                <a:gd name="T7" fmla="*/ 155 h 155"/>
                <a:gd name="T8" fmla="*/ 155 w 155"/>
                <a:gd name="T9" fmla="*/ 155 h 155"/>
              </a:gdLst>
              <a:ahLst/>
              <a:cxnLst>
                <a:cxn ang="0">
                  <a:pos x="T0" y="T1"/>
                </a:cxn>
                <a:cxn ang="0">
                  <a:pos x="T2" y="T3"/>
                </a:cxn>
                <a:cxn ang="0">
                  <a:pos x="T4" y="T5"/>
                </a:cxn>
                <a:cxn ang="0">
                  <a:pos x="T6" y="T7"/>
                </a:cxn>
                <a:cxn ang="0">
                  <a:pos x="T8" y="T9"/>
                </a:cxn>
              </a:cxnLst>
              <a:rect l="0" t="0" r="r" b="b"/>
              <a:pathLst>
                <a:path w="155" h="155">
                  <a:moveTo>
                    <a:pt x="155" y="155"/>
                  </a:moveTo>
                  <a:lnTo>
                    <a:pt x="155" y="155"/>
                  </a:lnTo>
                  <a:lnTo>
                    <a:pt x="0" y="0"/>
                  </a:lnTo>
                  <a:lnTo>
                    <a:pt x="0" y="155"/>
                  </a:lnTo>
                  <a:lnTo>
                    <a:pt x="155" y="155"/>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2" name="Freeform 15">
              <a:extLst>
                <a:ext uri="{FF2B5EF4-FFF2-40B4-BE49-F238E27FC236}">
                  <a16:creationId xmlns:a16="http://schemas.microsoft.com/office/drawing/2014/main" id="{2EA966D4-8D41-4BCE-A941-CF5C36EDDEB8}"/>
                </a:ext>
              </a:extLst>
            </p:cNvPr>
            <p:cNvSpPr>
              <a:spLocks/>
            </p:cNvSpPr>
            <p:nvPr/>
          </p:nvSpPr>
          <p:spPr bwMode="auto">
            <a:xfrm>
              <a:off x="5176838" y="3122613"/>
              <a:ext cx="149225" cy="441325"/>
            </a:xfrm>
            <a:custGeom>
              <a:avLst/>
              <a:gdLst>
                <a:gd name="T0" fmla="*/ 0 w 156"/>
                <a:gd name="T1" fmla="*/ 0 h 455"/>
                <a:gd name="T2" fmla="*/ 0 w 156"/>
                <a:gd name="T3" fmla="*/ 0 h 455"/>
                <a:gd name="T4" fmla="*/ 0 w 156"/>
                <a:gd name="T5" fmla="*/ 455 h 455"/>
                <a:gd name="T6" fmla="*/ 156 w 156"/>
                <a:gd name="T7" fmla="*/ 455 h 455"/>
                <a:gd name="T8" fmla="*/ 156 w 156"/>
                <a:gd name="T9" fmla="*/ 156 h 455"/>
                <a:gd name="T10" fmla="*/ 0 w 156"/>
                <a:gd name="T11" fmla="*/ 0 h 455"/>
              </a:gdLst>
              <a:ahLst/>
              <a:cxnLst>
                <a:cxn ang="0">
                  <a:pos x="T0" y="T1"/>
                </a:cxn>
                <a:cxn ang="0">
                  <a:pos x="T2" y="T3"/>
                </a:cxn>
                <a:cxn ang="0">
                  <a:pos x="T4" y="T5"/>
                </a:cxn>
                <a:cxn ang="0">
                  <a:pos x="T6" y="T7"/>
                </a:cxn>
                <a:cxn ang="0">
                  <a:pos x="T8" y="T9"/>
                </a:cxn>
                <a:cxn ang="0">
                  <a:pos x="T10" y="T11"/>
                </a:cxn>
              </a:cxnLst>
              <a:rect l="0" t="0" r="r" b="b"/>
              <a:pathLst>
                <a:path w="156" h="455">
                  <a:moveTo>
                    <a:pt x="0" y="0"/>
                  </a:moveTo>
                  <a:lnTo>
                    <a:pt x="0" y="0"/>
                  </a:lnTo>
                  <a:lnTo>
                    <a:pt x="0" y="455"/>
                  </a:lnTo>
                  <a:lnTo>
                    <a:pt x="156" y="455"/>
                  </a:lnTo>
                  <a:lnTo>
                    <a:pt x="156" y="156"/>
                  </a:lnTo>
                  <a:lnTo>
                    <a:pt x="0" y="0"/>
                  </a:lnTo>
                  <a:close/>
                </a:path>
              </a:pathLst>
            </a:custGeom>
            <a:solidFill>
              <a:srgbClr val="6E694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3" name="Freeform 16">
              <a:extLst>
                <a:ext uri="{FF2B5EF4-FFF2-40B4-BE49-F238E27FC236}">
                  <a16:creationId xmlns:a16="http://schemas.microsoft.com/office/drawing/2014/main" id="{D65B99BE-55C4-4E50-B950-C6F2885B82B8}"/>
                </a:ext>
              </a:extLst>
            </p:cNvPr>
            <p:cNvSpPr>
              <a:spLocks/>
            </p:cNvSpPr>
            <p:nvPr/>
          </p:nvSpPr>
          <p:spPr bwMode="auto">
            <a:xfrm>
              <a:off x="6534150" y="3381375"/>
              <a:ext cx="20638" cy="20638"/>
            </a:xfrm>
            <a:custGeom>
              <a:avLst/>
              <a:gdLst>
                <a:gd name="T0" fmla="*/ 21 w 21"/>
                <a:gd name="T1" fmla="*/ 22 h 22"/>
                <a:gd name="T2" fmla="*/ 21 w 21"/>
                <a:gd name="T3" fmla="*/ 22 h 22"/>
                <a:gd name="T4" fmla="*/ 0 w 21"/>
                <a:gd name="T5" fmla="*/ 22 h 22"/>
                <a:gd name="T6" fmla="*/ 0 w 21"/>
                <a:gd name="T7" fmla="*/ 0 h 22"/>
                <a:gd name="T8" fmla="*/ 21 w 21"/>
                <a:gd name="T9" fmla="*/ 0 h 22"/>
                <a:gd name="T10" fmla="*/ 21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21" y="22"/>
                  </a:moveTo>
                  <a:lnTo>
                    <a:pt x="21" y="22"/>
                  </a:lnTo>
                  <a:lnTo>
                    <a:pt x="0" y="22"/>
                  </a:lnTo>
                  <a:lnTo>
                    <a:pt x="0" y="0"/>
                  </a:lnTo>
                  <a:lnTo>
                    <a:pt x="21" y="0"/>
                  </a:lnTo>
                  <a:lnTo>
                    <a:pt x="21" y="22"/>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4" name="Freeform 17">
              <a:extLst>
                <a:ext uri="{FF2B5EF4-FFF2-40B4-BE49-F238E27FC236}">
                  <a16:creationId xmlns:a16="http://schemas.microsoft.com/office/drawing/2014/main" id="{F07D6EBC-48A9-4930-A187-5E9562F8E32C}"/>
                </a:ext>
              </a:extLst>
            </p:cNvPr>
            <p:cNvSpPr>
              <a:spLocks/>
            </p:cNvSpPr>
            <p:nvPr/>
          </p:nvSpPr>
          <p:spPr bwMode="auto">
            <a:xfrm>
              <a:off x="6575425" y="3381375"/>
              <a:ext cx="19050" cy="20638"/>
            </a:xfrm>
            <a:custGeom>
              <a:avLst/>
              <a:gdLst>
                <a:gd name="T0" fmla="*/ 21 w 21"/>
                <a:gd name="T1" fmla="*/ 22 h 22"/>
                <a:gd name="T2" fmla="*/ 21 w 21"/>
                <a:gd name="T3" fmla="*/ 22 h 22"/>
                <a:gd name="T4" fmla="*/ 0 w 21"/>
                <a:gd name="T5" fmla="*/ 22 h 22"/>
                <a:gd name="T6" fmla="*/ 0 w 21"/>
                <a:gd name="T7" fmla="*/ 0 h 22"/>
                <a:gd name="T8" fmla="*/ 21 w 21"/>
                <a:gd name="T9" fmla="*/ 0 h 22"/>
                <a:gd name="T10" fmla="*/ 21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21" y="22"/>
                  </a:moveTo>
                  <a:lnTo>
                    <a:pt x="21" y="22"/>
                  </a:lnTo>
                  <a:lnTo>
                    <a:pt x="0" y="22"/>
                  </a:lnTo>
                  <a:lnTo>
                    <a:pt x="0" y="0"/>
                  </a:lnTo>
                  <a:lnTo>
                    <a:pt x="21" y="0"/>
                  </a:lnTo>
                  <a:lnTo>
                    <a:pt x="21" y="22"/>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5" name="Freeform 18">
              <a:extLst>
                <a:ext uri="{FF2B5EF4-FFF2-40B4-BE49-F238E27FC236}">
                  <a16:creationId xmlns:a16="http://schemas.microsoft.com/office/drawing/2014/main" id="{64B9DEE7-B8ED-4FC6-9693-06D7539B6ABD}"/>
                </a:ext>
              </a:extLst>
            </p:cNvPr>
            <p:cNvSpPr>
              <a:spLocks noEditPoints="1"/>
            </p:cNvSpPr>
            <p:nvPr/>
          </p:nvSpPr>
          <p:spPr bwMode="auto">
            <a:xfrm>
              <a:off x="5683250" y="3633788"/>
              <a:ext cx="55563" cy="79375"/>
            </a:xfrm>
            <a:custGeom>
              <a:avLst/>
              <a:gdLst>
                <a:gd name="T0" fmla="*/ 12 w 58"/>
                <a:gd name="T1" fmla="*/ 73 h 83"/>
                <a:gd name="T2" fmla="*/ 12 w 58"/>
                <a:gd name="T3" fmla="*/ 73 h 83"/>
                <a:gd name="T4" fmla="*/ 32 w 58"/>
                <a:gd name="T5" fmla="*/ 73 h 83"/>
                <a:gd name="T6" fmla="*/ 47 w 58"/>
                <a:gd name="T7" fmla="*/ 60 h 83"/>
                <a:gd name="T8" fmla="*/ 32 w 58"/>
                <a:gd name="T9" fmla="*/ 46 h 83"/>
                <a:gd name="T10" fmla="*/ 12 w 58"/>
                <a:gd name="T11" fmla="*/ 46 h 83"/>
                <a:gd name="T12" fmla="*/ 11 w 58"/>
                <a:gd name="T13" fmla="*/ 47 h 83"/>
                <a:gd name="T14" fmla="*/ 11 w 58"/>
                <a:gd name="T15" fmla="*/ 73 h 83"/>
                <a:gd name="T16" fmla="*/ 12 w 58"/>
                <a:gd name="T17" fmla="*/ 73 h 83"/>
                <a:gd name="T18" fmla="*/ 31 w 58"/>
                <a:gd name="T19" fmla="*/ 36 h 83"/>
                <a:gd name="T20" fmla="*/ 31 w 58"/>
                <a:gd name="T21" fmla="*/ 36 h 83"/>
                <a:gd name="T22" fmla="*/ 46 w 58"/>
                <a:gd name="T23" fmla="*/ 23 h 83"/>
                <a:gd name="T24" fmla="*/ 31 w 58"/>
                <a:gd name="T25" fmla="*/ 10 h 83"/>
                <a:gd name="T26" fmla="*/ 12 w 58"/>
                <a:gd name="T27" fmla="*/ 10 h 83"/>
                <a:gd name="T28" fmla="*/ 11 w 58"/>
                <a:gd name="T29" fmla="*/ 10 h 83"/>
                <a:gd name="T30" fmla="*/ 11 w 58"/>
                <a:gd name="T31" fmla="*/ 35 h 83"/>
                <a:gd name="T32" fmla="*/ 12 w 58"/>
                <a:gd name="T33" fmla="*/ 36 h 83"/>
                <a:gd name="T34" fmla="*/ 31 w 58"/>
                <a:gd name="T35" fmla="*/ 36 h 83"/>
                <a:gd name="T36" fmla="*/ 0 w 58"/>
                <a:gd name="T37" fmla="*/ 1 h 83"/>
                <a:gd name="T38" fmla="*/ 0 w 58"/>
                <a:gd name="T39" fmla="*/ 1 h 83"/>
                <a:gd name="T40" fmla="*/ 2 w 58"/>
                <a:gd name="T41" fmla="*/ 0 h 83"/>
                <a:gd name="T42" fmla="*/ 31 w 58"/>
                <a:gd name="T43" fmla="*/ 0 h 83"/>
                <a:gd name="T44" fmla="*/ 57 w 58"/>
                <a:gd name="T45" fmla="*/ 22 h 83"/>
                <a:gd name="T46" fmla="*/ 45 w 58"/>
                <a:gd name="T47" fmla="*/ 40 h 83"/>
                <a:gd name="T48" fmla="*/ 45 w 58"/>
                <a:gd name="T49" fmla="*/ 40 h 83"/>
                <a:gd name="T50" fmla="*/ 58 w 58"/>
                <a:gd name="T51" fmla="*/ 60 h 83"/>
                <a:gd name="T52" fmla="*/ 31 w 58"/>
                <a:gd name="T53" fmla="*/ 83 h 83"/>
                <a:gd name="T54" fmla="*/ 2 w 58"/>
                <a:gd name="T55" fmla="*/ 83 h 83"/>
                <a:gd name="T56" fmla="*/ 0 w 58"/>
                <a:gd name="T57" fmla="*/ 82 h 83"/>
                <a:gd name="T58" fmla="*/ 0 w 58"/>
                <a:gd name="T5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83">
                  <a:moveTo>
                    <a:pt x="12" y="73"/>
                  </a:moveTo>
                  <a:lnTo>
                    <a:pt x="12" y="73"/>
                  </a:lnTo>
                  <a:lnTo>
                    <a:pt x="32" y="73"/>
                  </a:lnTo>
                  <a:cubicBezTo>
                    <a:pt x="42" y="73"/>
                    <a:pt x="47" y="68"/>
                    <a:pt x="47" y="60"/>
                  </a:cubicBezTo>
                  <a:cubicBezTo>
                    <a:pt x="47" y="51"/>
                    <a:pt x="42" y="46"/>
                    <a:pt x="32" y="46"/>
                  </a:cubicBezTo>
                  <a:lnTo>
                    <a:pt x="12" y="46"/>
                  </a:lnTo>
                  <a:cubicBezTo>
                    <a:pt x="12" y="46"/>
                    <a:pt x="11" y="46"/>
                    <a:pt x="11" y="47"/>
                  </a:cubicBezTo>
                  <a:lnTo>
                    <a:pt x="11" y="73"/>
                  </a:lnTo>
                  <a:cubicBezTo>
                    <a:pt x="11" y="73"/>
                    <a:pt x="12" y="73"/>
                    <a:pt x="12" y="73"/>
                  </a:cubicBezTo>
                  <a:close/>
                  <a:moveTo>
                    <a:pt x="31" y="36"/>
                  </a:moveTo>
                  <a:lnTo>
                    <a:pt x="31" y="36"/>
                  </a:lnTo>
                  <a:cubicBezTo>
                    <a:pt x="40" y="36"/>
                    <a:pt x="46" y="31"/>
                    <a:pt x="46" y="23"/>
                  </a:cubicBezTo>
                  <a:cubicBezTo>
                    <a:pt x="46" y="15"/>
                    <a:pt x="40" y="10"/>
                    <a:pt x="31" y="10"/>
                  </a:cubicBezTo>
                  <a:lnTo>
                    <a:pt x="12" y="10"/>
                  </a:lnTo>
                  <a:cubicBezTo>
                    <a:pt x="12" y="10"/>
                    <a:pt x="11" y="10"/>
                    <a:pt x="11" y="10"/>
                  </a:cubicBezTo>
                  <a:lnTo>
                    <a:pt x="11" y="35"/>
                  </a:lnTo>
                  <a:cubicBezTo>
                    <a:pt x="11" y="36"/>
                    <a:pt x="12" y="36"/>
                    <a:pt x="12" y="36"/>
                  </a:cubicBezTo>
                  <a:lnTo>
                    <a:pt x="31" y="36"/>
                  </a:lnTo>
                  <a:close/>
                  <a:moveTo>
                    <a:pt x="0" y="1"/>
                  </a:moveTo>
                  <a:lnTo>
                    <a:pt x="0" y="1"/>
                  </a:lnTo>
                  <a:cubicBezTo>
                    <a:pt x="0" y="0"/>
                    <a:pt x="1" y="0"/>
                    <a:pt x="2" y="0"/>
                  </a:cubicBezTo>
                  <a:lnTo>
                    <a:pt x="31" y="0"/>
                  </a:lnTo>
                  <a:cubicBezTo>
                    <a:pt x="48" y="0"/>
                    <a:pt x="57" y="8"/>
                    <a:pt x="57" y="22"/>
                  </a:cubicBezTo>
                  <a:cubicBezTo>
                    <a:pt x="57" y="31"/>
                    <a:pt x="52" y="37"/>
                    <a:pt x="45" y="40"/>
                  </a:cubicBezTo>
                  <a:lnTo>
                    <a:pt x="45" y="40"/>
                  </a:lnTo>
                  <a:cubicBezTo>
                    <a:pt x="51" y="42"/>
                    <a:pt x="58" y="48"/>
                    <a:pt x="58" y="60"/>
                  </a:cubicBezTo>
                  <a:cubicBezTo>
                    <a:pt x="58" y="75"/>
                    <a:pt x="48" y="83"/>
                    <a:pt x="31" y="83"/>
                  </a:cubicBezTo>
                  <a:lnTo>
                    <a:pt x="2" y="83"/>
                  </a:lnTo>
                  <a:cubicBezTo>
                    <a:pt x="1" y="83"/>
                    <a:pt x="0" y="83"/>
                    <a:pt x="0" y="82"/>
                  </a:cubicBezTo>
                  <a:lnTo>
                    <a:pt x="0" y="1"/>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6" name="Freeform 19">
              <a:extLst>
                <a:ext uri="{FF2B5EF4-FFF2-40B4-BE49-F238E27FC236}">
                  <a16:creationId xmlns:a16="http://schemas.microsoft.com/office/drawing/2014/main" id="{43DD682C-C9C9-4ADC-8C04-C46C0FE7849A}"/>
                </a:ext>
              </a:extLst>
            </p:cNvPr>
            <p:cNvSpPr>
              <a:spLocks/>
            </p:cNvSpPr>
            <p:nvPr/>
          </p:nvSpPr>
          <p:spPr bwMode="auto">
            <a:xfrm>
              <a:off x="5746750" y="3633788"/>
              <a:ext cx="61913" cy="79375"/>
            </a:xfrm>
            <a:custGeom>
              <a:avLst/>
              <a:gdLst>
                <a:gd name="T0" fmla="*/ 29 w 65"/>
                <a:gd name="T1" fmla="*/ 83 h 83"/>
                <a:gd name="T2" fmla="*/ 29 w 65"/>
                <a:gd name="T3" fmla="*/ 83 h 83"/>
                <a:gd name="T4" fmla="*/ 27 w 65"/>
                <a:gd name="T5" fmla="*/ 82 h 83"/>
                <a:gd name="T6" fmla="*/ 0 w 65"/>
                <a:gd name="T7" fmla="*/ 1 h 83"/>
                <a:gd name="T8" fmla="*/ 1 w 65"/>
                <a:gd name="T9" fmla="*/ 0 h 83"/>
                <a:gd name="T10" fmla="*/ 10 w 65"/>
                <a:gd name="T11" fmla="*/ 0 h 83"/>
                <a:gd name="T12" fmla="*/ 11 w 65"/>
                <a:gd name="T13" fmla="*/ 1 h 83"/>
                <a:gd name="T14" fmla="*/ 33 w 65"/>
                <a:gd name="T15" fmla="*/ 66 h 83"/>
                <a:gd name="T16" fmla="*/ 33 w 65"/>
                <a:gd name="T17" fmla="*/ 66 h 83"/>
                <a:gd name="T18" fmla="*/ 54 w 65"/>
                <a:gd name="T19" fmla="*/ 1 h 83"/>
                <a:gd name="T20" fmla="*/ 55 w 65"/>
                <a:gd name="T21" fmla="*/ 0 h 83"/>
                <a:gd name="T22" fmla="*/ 64 w 65"/>
                <a:gd name="T23" fmla="*/ 0 h 83"/>
                <a:gd name="T24" fmla="*/ 65 w 65"/>
                <a:gd name="T25" fmla="*/ 1 h 83"/>
                <a:gd name="T26" fmla="*/ 38 w 65"/>
                <a:gd name="T27" fmla="*/ 82 h 83"/>
                <a:gd name="T28" fmla="*/ 36 w 65"/>
                <a:gd name="T29" fmla="*/ 83 h 83"/>
                <a:gd name="T30" fmla="*/ 29 w 65"/>
                <a:gd name="T3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3">
                  <a:moveTo>
                    <a:pt x="29" y="83"/>
                  </a:moveTo>
                  <a:lnTo>
                    <a:pt x="29" y="83"/>
                  </a:lnTo>
                  <a:cubicBezTo>
                    <a:pt x="28" y="83"/>
                    <a:pt x="28" y="83"/>
                    <a:pt x="27" y="82"/>
                  </a:cubicBezTo>
                  <a:lnTo>
                    <a:pt x="0" y="1"/>
                  </a:lnTo>
                  <a:cubicBezTo>
                    <a:pt x="0" y="0"/>
                    <a:pt x="0" y="0"/>
                    <a:pt x="1" y="0"/>
                  </a:cubicBezTo>
                  <a:lnTo>
                    <a:pt x="10" y="0"/>
                  </a:lnTo>
                  <a:cubicBezTo>
                    <a:pt x="11" y="0"/>
                    <a:pt x="11" y="0"/>
                    <a:pt x="11" y="1"/>
                  </a:cubicBezTo>
                  <a:lnTo>
                    <a:pt x="33" y="66"/>
                  </a:lnTo>
                  <a:lnTo>
                    <a:pt x="33" y="66"/>
                  </a:lnTo>
                  <a:lnTo>
                    <a:pt x="54" y="1"/>
                  </a:lnTo>
                  <a:cubicBezTo>
                    <a:pt x="54" y="0"/>
                    <a:pt x="54" y="0"/>
                    <a:pt x="55" y="0"/>
                  </a:cubicBezTo>
                  <a:lnTo>
                    <a:pt x="64" y="0"/>
                  </a:lnTo>
                  <a:cubicBezTo>
                    <a:pt x="65" y="0"/>
                    <a:pt x="65" y="0"/>
                    <a:pt x="65" y="1"/>
                  </a:cubicBezTo>
                  <a:lnTo>
                    <a:pt x="38" y="82"/>
                  </a:lnTo>
                  <a:cubicBezTo>
                    <a:pt x="37" y="83"/>
                    <a:pt x="37" y="83"/>
                    <a:pt x="36" y="83"/>
                  </a:cubicBezTo>
                  <a:lnTo>
                    <a:pt x="29"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7" name="Freeform 20">
              <a:extLst>
                <a:ext uri="{FF2B5EF4-FFF2-40B4-BE49-F238E27FC236}">
                  <a16:creationId xmlns:a16="http://schemas.microsoft.com/office/drawing/2014/main" id="{669BCA4E-89AE-4C8A-9E41-A97C61CEC05F}"/>
                </a:ext>
              </a:extLst>
            </p:cNvPr>
            <p:cNvSpPr>
              <a:spLocks/>
            </p:cNvSpPr>
            <p:nvPr/>
          </p:nvSpPr>
          <p:spPr bwMode="auto">
            <a:xfrm>
              <a:off x="5818188" y="3632200"/>
              <a:ext cx="58738" cy="84138"/>
            </a:xfrm>
            <a:custGeom>
              <a:avLst/>
              <a:gdLst>
                <a:gd name="T0" fmla="*/ 0 w 62"/>
                <a:gd name="T1" fmla="*/ 44 h 87"/>
                <a:gd name="T2" fmla="*/ 0 w 62"/>
                <a:gd name="T3" fmla="*/ 44 h 87"/>
                <a:gd name="T4" fmla="*/ 2 w 62"/>
                <a:gd name="T5" fmla="*/ 20 h 87"/>
                <a:gd name="T6" fmla="*/ 31 w 62"/>
                <a:gd name="T7" fmla="*/ 0 h 87"/>
                <a:gd name="T8" fmla="*/ 59 w 62"/>
                <a:gd name="T9" fmla="*/ 17 h 87"/>
                <a:gd name="T10" fmla="*/ 58 w 62"/>
                <a:gd name="T11" fmla="*/ 19 h 87"/>
                <a:gd name="T12" fmla="*/ 51 w 62"/>
                <a:gd name="T13" fmla="*/ 22 h 87"/>
                <a:gd name="T14" fmla="*/ 49 w 62"/>
                <a:gd name="T15" fmla="*/ 22 h 87"/>
                <a:gd name="T16" fmla="*/ 31 w 62"/>
                <a:gd name="T17" fmla="*/ 10 h 87"/>
                <a:gd name="T18" fmla="*/ 13 w 62"/>
                <a:gd name="T19" fmla="*/ 23 h 87"/>
                <a:gd name="T20" fmla="*/ 11 w 62"/>
                <a:gd name="T21" fmla="*/ 44 h 87"/>
                <a:gd name="T22" fmla="*/ 13 w 62"/>
                <a:gd name="T23" fmla="*/ 64 h 87"/>
                <a:gd name="T24" fmla="*/ 31 w 62"/>
                <a:gd name="T25" fmla="*/ 77 h 87"/>
                <a:gd name="T26" fmla="*/ 49 w 62"/>
                <a:gd name="T27" fmla="*/ 64 h 87"/>
                <a:gd name="T28" fmla="*/ 51 w 62"/>
                <a:gd name="T29" fmla="*/ 51 h 87"/>
                <a:gd name="T30" fmla="*/ 50 w 62"/>
                <a:gd name="T31" fmla="*/ 51 h 87"/>
                <a:gd name="T32" fmla="*/ 34 w 62"/>
                <a:gd name="T33" fmla="*/ 51 h 87"/>
                <a:gd name="T34" fmla="*/ 32 w 62"/>
                <a:gd name="T35" fmla="*/ 49 h 87"/>
                <a:gd name="T36" fmla="*/ 32 w 62"/>
                <a:gd name="T37" fmla="*/ 42 h 87"/>
                <a:gd name="T38" fmla="*/ 34 w 62"/>
                <a:gd name="T39" fmla="*/ 41 h 87"/>
                <a:gd name="T40" fmla="*/ 60 w 62"/>
                <a:gd name="T41" fmla="*/ 41 h 87"/>
                <a:gd name="T42" fmla="*/ 62 w 62"/>
                <a:gd name="T43" fmla="*/ 42 h 87"/>
                <a:gd name="T44" fmla="*/ 62 w 62"/>
                <a:gd name="T45" fmla="*/ 48 h 87"/>
                <a:gd name="T46" fmla="*/ 59 w 62"/>
                <a:gd name="T47" fmla="*/ 67 h 87"/>
                <a:gd name="T48" fmla="*/ 31 w 62"/>
                <a:gd name="T49" fmla="*/ 87 h 87"/>
                <a:gd name="T50" fmla="*/ 2 w 62"/>
                <a:gd name="T51" fmla="*/ 67 h 87"/>
                <a:gd name="T52" fmla="*/ 0 w 62"/>
                <a:gd name="T53"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87">
                  <a:moveTo>
                    <a:pt x="0" y="44"/>
                  </a:moveTo>
                  <a:lnTo>
                    <a:pt x="0" y="44"/>
                  </a:lnTo>
                  <a:cubicBezTo>
                    <a:pt x="0" y="30"/>
                    <a:pt x="1" y="25"/>
                    <a:pt x="2" y="20"/>
                  </a:cubicBezTo>
                  <a:cubicBezTo>
                    <a:pt x="6" y="7"/>
                    <a:pt x="17" y="0"/>
                    <a:pt x="31" y="0"/>
                  </a:cubicBezTo>
                  <a:cubicBezTo>
                    <a:pt x="46" y="0"/>
                    <a:pt x="55" y="8"/>
                    <a:pt x="59" y="17"/>
                  </a:cubicBezTo>
                  <a:cubicBezTo>
                    <a:pt x="59" y="18"/>
                    <a:pt x="59" y="18"/>
                    <a:pt x="58" y="19"/>
                  </a:cubicBezTo>
                  <a:lnTo>
                    <a:pt x="51" y="22"/>
                  </a:lnTo>
                  <a:cubicBezTo>
                    <a:pt x="50" y="23"/>
                    <a:pt x="50" y="22"/>
                    <a:pt x="49" y="22"/>
                  </a:cubicBezTo>
                  <a:cubicBezTo>
                    <a:pt x="45" y="14"/>
                    <a:pt x="40" y="10"/>
                    <a:pt x="31" y="10"/>
                  </a:cubicBezTo>
                  <a:cubicBezTo>
                    <a:pt x="21" y="10"/>
                    <a:pt x="15" y="15"/>
                    <a:pt x="13" y="23"/>
                  </a:cubicBezTo>
                  <a:cubicBezTo>
                    <a:pt x="12" y="26"/>
                    <a:pt x="11" y="31"/>
                    <a:pt x="11" y="44"/>
                  </a:cubicBezTo>
                  <a:cubicBezTo>
                    <a:pt x="11" y="56"/>
                    <a:pt x="12" y="61"/>
                    <a:pt x="13" y="64"/>
                  </a:cubicBezTo>
                  <a:cubicBezTo>
                    <a:pt x="15" y="72"/>
                    <a:pt x="21" y="77"/>
                    <a:pt x="31" y="77"/>
                  </a:cubicBezTo>
                  <a:cubicBezTo>
                    <a:pt x="39" y="77"/>
                    <a:pt x="46" y="72"/>
                    <a:pt x="49" y="64"/>
                  </a:cubicBezTo>
                  <a:cubicBezTo>
                    <a:pt x="50" y="62"/>
                    <a:pt x="51" y="58"/>
                    <a:pt x="51" y="51"/>
                  </a:cubicBezTo>
                  <a:cubicBezTo>
                    <a:pt x="51" y="51"/>
                    <a:pt x="50" y="51"/>
                    <a:pt x="50" y="51"/>
                  </a:cubicBezTo>
                  <a:lnTo>
                    <a:pt x="34" y="51"/>
                  </a:lnTo>
                  <a:cubicBezTo>
                    <a:pt x="33" y="51"/>
                    <a:pt x="32" y="50"/>
                    <a:pt x="32" y="49"/>
                  </a:cubicBezTo>
                  <a:lnTo>
                    <a:pt x="32" y="42"/>
                  </a:lnTo>
                  <a:cubicBezTo>
                    <a:pt x="32" y="41"/>
                    <a:pt x="33" y="41"/>
                    <a:pt x="34" y="41"/>
                  </a:cubicBezTo>
                  <a:lnTo>
                    <a:pt x="60" y="41"/>
                  </a:lnTo>
                  <a:cubicBezTo>
                    <a:pt x="61" y="41"/>
                    <a:pt x="62" y="41"/>
                    <a:pt x="62" y="42"/>
                  </a:cubicBezTo>
                  <a:lnTo>
                    <a:pt x="62" y="48"/>
                  </a:lnTo>
                  <a:cubicBezTo>
                    <a:pt x="62" y="56"/>
                    <a:pt x="61" y="63"/>
                    <a:pt x="59" y="67"/>
                  </a:cubicBezTo>
                  <a:cubicBezTo>
                    <a:pt x="55" y="80"/>
                    <a:pt x="45" y="87"/>
                    <a:pt x="31" y="87"/>
                  </a:cubicBezTo>
                  <a:cubicBezTo>
                    <a:pt x="17" y="87"/>
                    <a:pt x="6" y="80"/>
                    <a:pt x="2" y="67"/>
                  </a:cubicBezTo>
                  <a:cubicBezTo>
                    <a:pt x="1" y="62"/>
                    <a:pt x="0" y="57"/>
                    <a:pt x="0" y="44"/>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8" name="Freeform 21">
              <a:extLst>
                <a:ext uri="{FF2B5EF4-FFF2-40B4-BE49-F238E27FC236}">
                  <a16:creationId xmlns:a16="http://schemas.microsoft.com/office/drawing/2014/main" id="{08CAD2E5-00E3-43B7-B7E8-0FE3D4B20788}"/>
                </a:ext>
              </a:extLst>
            </p:cNvPr>
            <p:cNvSpPr>
              <a:spLocks/>
            </p:cNvSpPr>
            <p:nvPr/>
          </p:nvSpPr>
          <p:spPr bwMode="auto">
            <a:xfrm>
              <a:off x="5889625" y="3678238"/>
              <a:ext cx="33338" cy="7938"/>
            </a:xfrm>
            <a:custGeom>
              <a:avLst/>
              <a:gdLst>
                <a:gd name="T0" fmla="*/ 0 w 35"/>
                <a:gd name="T1" fmla="*/ 8 h 9"/>
                <a:gd name="T2" fmla="*/ 0 w 35"/>
                <a:gd name="T3" fmla="*/ 8 h 9"/>
                <a:gd name="T4" fmla="*/ 0 w 35"/>
                <a:gd name="T5" fmla="*/ 1 h 9"/>
                <a:gd name="T6" fmla="*/ 1 w 35"/>
                <a:gd name="T7" fmla="*/ 0 h 9"/>
                <a:gd name="T8" fmla="*/ 34 w 35"/>
                <a:gd name="T9" fmla="*/ 0 h 9"/>
                <a:gd name="T10" fmla="*/ 35 w 35"/>
                <a:gd name="T11" fmla="*/ 1 h 9"/>
                <a:gd name="T12" fmla="*/ 35 w 35"/>
                <a:gd name="T13" fmla="*/ 8 h 9"/>
                <a:gd name="T14" fmla="*/ 34 w 35"/>
                <a:gd name="T15" fmla="*/ 9 h 9"/>
                <a:gd name="T16" fmla="*/ 1 w 35"/>
                <a:gd name="T17" fmla="*/ 9 h 9"/>
                <a:gd name="T18" fmla="*/ 0 w 35"/>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9">
                  <a:moveTo>
                    <a:pt x="0" y="8"/>
                  </a:moveTo>
                  <a:lnTo>
                    <a:pt x="0" y="8"/>
                  </a:lnTo>
                  <a:lnTo>
                    <a:pt x="0" y="1"/>
                  </a:lnTo>
                  <a:cubicBezTo>
                    <a:pt x="0" y="0"/>
                    <a:pt x="1" y="0"/>
                    <a:pt x="1" y="0"/>
                  </a:cubicBezTo>
                  <a:lnTo>
                    <a:pt x="34" y="0"/>
                  </a:lnTo>
                  <a:cubicBezTo>
                    <a:pt x="35" y="0"/>
                    <a:pt x="35" y="0"/>
                    <a:pt x="35" y="1"/>
                  </a:cubicBezTo>
                  <a:lnTo>
                    <a:pt x="35" y="8"/>
                  </a:lnTo>
                  <a:cubicBezTo>
                    <a:pt x="35" y="9"/>
                    <a:pt x="35" y="9"/>
                    <a:pt x="34" y="9"/>
                  </a:cubicBezTo>
                  <a:lnTo>
                    <a:pt x="1" y="9"/>
                  </a:lnTo>
                  <a:cubicBezTo>
                    <a:pt x="1" y="9"/>
                    <a:pt x="0" y="9"/>
                    <a:pt x="0" y="8"/>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9" name="Freeform 22">
              <a:extLst>
                <a:ext uri="{FF2B5EF4-FFF2-40B4-BE49-F238E27FC236}">
                  <a16:creationId xmlns:a16="http://schemas.microsoft.com/office/drawing/2014/main" id="{338BBFE4-8FCE-48A0-8354-C534EF23E0CE}"/>
                </a:ext>
              </a:extLst>
            </p:cNvPr>
            <p:cNvSpPr>
              <a:spLocks/>
            </p:cNvSpPr>
            <p:nvPr/>
          </p:nvSpPr>
          <p:spPr bwMode="auto">
            <a:xfrm>
              <a:off x="5957888" y="3656013"/>
              <a:ext cx="44450" cy="60325"/>
            </a:xfrm>
            <a:custGeom>
              <a:avLst/>
              <a:gdLst>
                <a:gd name="T0" fmla="*/ 38 w 47"/>
                <a:gd name="T1" fmla="*/ 59 h 61"/>
                <a:gd name="T2" fmla="*/ 38 w 47"/>
                <a:gd name="T3" fmla="*/ 59 h 61"/>
                <a:gd name="T4" fmla="*/ 36 w 47"/>
                <a:gd name="T5" fmla="*/ 58 h 61"/>
                <a:gd name="T6" fmla="*/ 36 w 47"/>
                <a:gd name="T7" fmla="*/ 53 h 61"/>
                <a:gd name="T8" fmla="*/ 36 w 47"/>
                <a:gd name="T9" fmla="*/ 53 h 61"/>
                <a:gd name="T10" fmla="*/ 20 w 47"/>
                <a:gd name="T11" fmla="*/ 61 h 61"/>
                <a:gd name="T12" fmla="*/ 0 w 47"/>
                <a:gd name="T13" fmla="*/ 38 h 61"/>
                <a:gd name="T14" fmla="*/ 0 w 47"/>
                <a:gd name="T15" fmla="*/ 2 h 61"/>
                <a:gd name="T16" fmla="*/ 1 w 47"/>
                <a:gd name="T17" fmla="*/ 0 h 61"/>
                <a:gd name="T18" fmla="*/ 9 w 47"/>
                <a:gd name="T19" fmla="*/ 0 h 61"/>
                <a:gd name="T20" fmla="*/ 10 w 47"/>
                <a:gd name="T21" fmla="*/ 2 h 61"/>
                <a:gd name="T22" fmla="*/ 10 w 47"/>
                <a:gd name="T23" fmla="*/ 36 h 61"/>
                <a:gd name="T24" fmla="*/ 23 w 47"/>
                <a:gd name="T25" fmla="*/ 51 h 61"/>
                <a:gd name="T26" fmla="*/ 36 w 47"/>
                <a:gd name="T27" fmla="*/ 37 h 61"/>
                <a:gd name="T28" fmla="*/ 36 w 47"/>
                <a:gd name="T29" fmla="*/ 2 h 61"/>
                <a:gd name="T30" fmla="*/ 38 w 47"/>
                <a:gd name="T31" fmla="*/ 0 h 61"/>
                <a:gd name="T32" fmla="*/ 46 w 47"/>
                <a:gd name="T33" fmla="*/ 0 h 61"/>
                <a:gd name="T34" fmla="*/ 47 w 47"/>
                <a:gd name="T35" fmla="*/ 2 h 61"/>
                <a:gd name="T36" fmla="*/ 47 w 47"/>
                <a:gd name="T37" fmla="*/ 58 h 61"/>
                <a:gd name="T38" fmla="*/ 46 w 47"/>
                <a:gd name="T39" fmla="*/ 59 h 61"/>
                <a:gd name="T40" fmla="*/ 38 w 47"/>
                <a:gd name="T4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1">
                  <a:moveTo>
                    <a:pt x="38" y="59"/>
                  </a:moveTo>
                  <a:lnTo>
                    <a:pt x="38" y="59"/>
                  </a:lnTo>
                  <a:cubicBezTo>
                    <a:pt x="37" y="59"/>
                    <a:pt x="36" y="59"/>
                    <a:pt x="36" y="58"/>
                  </a:cubicBezTo>
                  <a:lnTo>
                    <a:pt x="36" y="53"/>
                  </a:lnTo>
                  <a:lnTo>
                    <a:pt x="36" y="53"/>
                  </a:lnTo>
                  <a:cubicBezTo>
                    <a:pt x="33" y="58"/>
                    <a:pt x="28" y="61"/>
                    <a:pt x="20" y="61"/>
                  </a:cubicBezTo>
                  <a:cubicBezTo>
                    <a:pt x="7" y="61"/>
                    <a:pt x="0" y="52"/>
                    <a:pt x="0" y="38"/>
                  </a:cubicBezTo>
                  <a:lnTo>
                    <a:pt x="0" y="2"/>
                  </a:lnTo>
                  <a:cubicBezTo>
                    <a:pt x="0" y="1"/>
                    <a:pt x="0" y="0"/>
                    <a:pt x="1" y="0"/>
                  </a:cubicBezTo>
                  <a:lnTo>
                    <a:pt x="9" y="0"/>
                  </a:lnTo>
                  <a:cubicBezTo>
                    <a:pt x="9" y="0"/>
                    <a:pt x="10" y="1"/>
                    <a:pt x="10" y="2"/>
                  </a:cubicBezTo>
                  <a:lnTo>
                    <a:pt x="10" y="36"/>
                  </a:lnTo>
                  <a:cubicBezTo>
                    <a:pt x="10" y="46"/>
                    <a:pt x="14" y="51"/>
                    <a:pt x="23" y="51"/>
                  </a:cubicBezTo>
                  <a:cubicBezTo>
                    <a:pt x="31" y="51"/>
                    <a:pt x="36" y="46"/>
                    <a:pt x="36" y="37"/>
                  </a:cubicBezTo>
                  <a:lnTo>
                    <a:pt x="36" y="2"/>
                  </a:lnTo>
                  <a:cubicBezTo>
                    <a:pt x="36" y="1"/>
                    <a:pt x="37" y="0"/>
                    <a:pt x="38" y="0"/>
                  </a:cubicBezTo>
                  <a:lnTo>
                    <a:pt x="46" y="0"/>
                  </a:lnTo>
                  <a:cubicBezTo>
                    <a:pt x="46" y="0"/>
                    <a:pt x="47" y="1"/>
                    <a:pt x="47" y="2"/>
                  </a:cubicBezTo>
                  <a:lnTo>
                    <a:pt x="47" y="58"/>
                  </a:lnTo>
                  <a:cubicBezTo>
                    <a:pt x="47" y="59"/>
                    <a:pt x="46" y="59"/>
                    <a:pt x="46" y="59"/>
                  </a:cubicBezTo>
                  <a:lnTo>
                    <a:pt x="38" y="5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0" name="Freeform 23">
              <a:extLst>
                <a:ext uri="{FF2B5EF4-FFF2-40B4-BE49-F238E27FC236}">
                  <a16:creationId xmlns:a16="http://schemas.microsoft.com/office/drawing/2014/main" id="{AF38F698-3044-48C8-BC7B-B9661A5C8A1F}"/>
                </a:ext>
              </a:extLst>
            </p:cNvPr>
            <p:cNvSpPr>
              <a:spLocks/>
            </p:cNvSpPr>
            <p:nvPr/>
          </p:nvSpPr>
          <p:spPr bwMode="auto">
            <a:xfrm>
              <a:off x="6021388" y="3656013"/>
              <a:ext cx="46038" cy="57150"/>
            </a:xfrm>
            <a:custGeom>
              <a:avLst/>
              <a:gdLst>
                <a:gd name="T0" fmla="*/ 39 w 48"/>
                <a:gd name="T1" fmla="*/ 60 h 60"/>
                <a:gd name="T2" fmla="*/ 39 w 48"/>
                <a:gd name="T3" fmla="*/ 60 h 60"/>
                <a:gd name="T4" fmla="*/ 37 w 48"/>
                <a:gd name="T5" fmla="*/ 59 h 60"/>
                <a:gd name="T6" fmla="*/ 37 w 48"/>
                <a:gd name="T7" fmla="*/ 25 h 60"/>
                <a:gd name="T8" fmla="*/ 24 w 48"/>
                <a:gd name="T9" fmla="*/ 10 h 60"/>
                <a:gd name="T10" fmla="*/ 11 w 48"/>
                <a:gd name="T11" fmla="*/ 24 h 60"/>
                <a:gd name="T12" fmla="*/ 11 w 48"/>
                <a:gd name="T13" fmla="*/ 59 h 60"/>
                <a:gd name="T14" fmla="*/ 9 w 48"/>
                <a:gd name="T15" fmla="*/ 60 h 60"/>
                <a:gd name="T16" fmla="*/ 1 w 48"/>
                <a:gd name="T17" fmla="*/ 60 h 60"/>
                <a:gd name="T18" fmla="*/ 0 w 48"/>
                <a:gd name="T19" fmla="*/ 59 h 60"/>
                <a:gd name="T20" fmla="*/ 0 w 48"/>
                <a:gd name="T21" fmla="*/ 3 h 60"/>
                <a:gd name="T22" fmla="*/ 1 w 48"/>
                <a:gd name="T23" fmla="*/ 1 h 60"/>
                <a:gd name="T24" fmla="*/ 9 w 48"/>
                <a:gd name="T25" fmla="*/ 1 h 60"/>
                <a:gd name="T26" fmla="*/ 11 w 48"/>
                <a:gd name="T27" fmla="*/ 3 h 60"/>
                <a:gd name="T28" fmla="*/ 11 w 48"/>
                <a:gd name="T29" fmla="*/ 8 h 60"/>
                <a:gd name="T30" fmla="*/ 11 w 48"/>
                <a:gd name="T31" fmla="*/ 8 h 60"/>
                <a:gd name="T32" fmla="*/ 27 w 48"/>
                <a:gd name="T33" fmla="*/ 0 h 60"/>
                <a:gd name="T34" fmla="*/ 48 w 48"/>
                <a:gd name="T35" fmla="*/ 22 h 60"/>
                <a:gd name="T36" fmla="*/ 48 w 48"/>
                <a:gd name="T37" fmla="*/ 59 h 60"/>
                <a:gd name="T38" fmla="*/ 47 w 48"/>
                <a:gd name="T39" fmla="*/ 60 h 60"/>
                <a:gd name="T40" fmla="*/ 39 w 48"/>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39" y="60"/>
                  </a:moveTo>
                  <a:lnTo>
                    <a:pt x="39" y="60"/>
                  </a:lnTo>
                  <a:cubicBezTo>
                    <a:pt x="38" y="60"/>
                    <a:pt x="37" y="60"/>
                    <a:pt x="37" y="59"/>
                  </a:cubicBezTo>
                  <a:lnTo>
                    <a:pt x="37" y="25"/>
                  </a:lnTo>
                  <a:cubicBezTo>
                    <a:pt x="37" y="15"/>
                    <a:pt x="33" y="10"/>
                    <a:pt x="24" y="10"/>
                  </a:cubicBezTo>
                  <a:cubicBezTo>
                    <a:pt x="16" y="10"/>
                    <a:pt x="11" y="15"/>
                    <a:pt x="11" y="24"/>
                  </a:cubicBezTo>
                  <a:lnTo>
                    <a:pt x="11" y="59"/>
                  </a:lnTo>
                  <a:cubicBezTo>
                    <a:pt x="11" y="60"/>
                    <a:pt x="10" y="60"/>
                    <a:pt x="9" y="60"/>
                  </a:cubicBezTo>
                  <a:lnTo>
                    <a:pt x="1" y="60"/>
                  </a:lnTo>
                  <a:cubicBezTo>
                    <a:pt x="1" y="60"/>
                    <a:pt x="0" y="60"/>
                    <a:pt x="0" y="59"/>
                  </a:cubicBezTo>
                  <a:lnTo>
                    <a:pt x="0" y="3"/>
                  </a:lnTo>
                  <a:cubicBezTo>
                    <a:pt x="0" y="2"/>
                    <a:pt x="1" y="1"/>
                    <a:pt x="1" y="1"/>
                  </a:cubicBezTo>
                  <a:lnTo>
                    <a:pt x="9" y="1"/>
                  </a:lnTo>
                  <a:cubicBezTo>
                    <a:pt x="10" y="1"/>
                    <a:pt x="11" y="2"/>
                    <a:pt x="11" y="3"/>
                  </a:cubicBezTo>
                  <a:lnTo>
                    <a:pt x="11" y="8"/>
                  </a:lnTo>
                  <a:lnTo>
                    <a:pt x="11" y="8"/>
                  </a:lnTo>
                  <a:cubicBezTo>
                    <a:pt x="14" y="3"/>
                    <a:pt x="19" y="0"/>
                    <a:pt x="27" y="0"/>
                  </a:cubicBezTo>
                  <a:cubicBezTo>
                    <a:pt x="40" y="0"/>
                    <a:pt x="48" y="9"/>
                    <a:pt x="48" y="22"/>
                  </a:cubicBezTo>
                  <a:lnTo>
                    <a:pt x="48" y="59"/>
                  </a:lnTo>
                  <a:cubicBezTo>
                    <a:pt x="48" y="60"/>
                    <a:pt x="47" y="60"/>
                    <a:pt x="47" y="60"/>
                  </a:cubicBezTo>
                  <a:lnTo>
                    <a:pt x="39" y="6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1" name="Freeform 24">
              <a:extLst>
                <a:ext uri="{FF2B5EF4-FFF2-40B4-BE49-F238E27FC236}">
                  <a16:creationId xmlns:a16="http://schemas.microsoft.com/office/drawing/2014/main" id="{50AA41DB-D793-45DE-95CF-50B5C908DB3E}"/>
                </a:ext>
              </a:extLst>
            </p:cNvPr>
            <p:cNvSpPr>
              <a:spLocks noEditPoints="1"/>
            </p:cNvSpPr>
            <p:nvPr/>
          </p:nvSpPr>
          <p:spPr bwMode="auto">
            <a:xfrm>
              <a:off x="6081713" y="3633788"/>
              <a:ext cx="49213" cy="82550"/>
            </a:xfrm>
            <a:custGeom>
              <a:avLst/>
              <a:gdLst>
                <a:gd name="T0" fmla="*/ 38 w 50"/>
                <a:gd name="T1" fmla="*/ 66 h 85"/>
                <a:gd name="T2" fmla="*/ 38 w 50"/>
                <a:gd name="T3" fmla="*/ 66 h 85"/>
                <a:gd name="T4" fmla="*/ 39 w 50"/>
                <a:gd name="T5" fmla="*/ 54 h 85"/>
                <a:gd name="T6" fmla="*/ 38 w 50"/>
                <a:gd name="T7" fmla="*/ 42 h 85"/>
                <a:gd name="T8" fmla="*/ 25 w 50"/>
                <a:gd name="T9" fmla="*/ 33 h 85"/>
                <a:gd name="T10" fmla="*/ 12 w 50"/>
                <a:gd name="T11" fmla="*/ 42 h 85"/>
                <a:gd name="T12" fmla="*/ 11 w 50"/>
                <a:gd name="T13" fmla="*/ 54 h 85"/>
                <a:gd name="T14" fmla="*/ 12 w 50"/>
                <a:gd name="T15" fmla="*/ 66 h 85"/>
                <a:gd name="T16" fmla="*/ 25 w 50"/>
                <a:gd name="T17" fmla="*/ 75 h 85"/>
                <a:gd name="T18" fmla="*/ 38 w 50"/>
                <a:gd name="T19" fmla="*/ 66 h 85"/>
                <a:gd name="T20" fmla="*/ 41 w 50"/>
                <a:gd name="T21" fmla="*/ 83 h 85"/>
                <a:gd name="T22" fmla="*/ 41 w 50"/>
                <a:gd name="T23" fmla="*/ 83 h 85"/>
                <a:gd name="T24" fmla="*/ 39 w 50"/>
                <a:gd name="T25" fmla="*/ 82 h 85"/>
                <a:gd name="T26" fmla="*/ 39 w 50"/>
                <a:gd name="T27" fmla="*/ 77 h 85"/>
                <a:gd name="T28" fmla="*/ 39 w 50"/>
                <a:gd name="T29" fmla="*/ 77 h 85"/>
                <a:gd name="T30" fmla="*/ 23 w 50"/>
                <a:gd name="T31" fmla="*/ 85 h 85"/>
                <a:gd name="T32" fmla="*/ 2 w 50"/>
                <a:gd name="T33" fmla="*/ 71 h 85"/>
                <a:gd name="T34" fmla="*/ 0 w 50"/>
                <a:gd name="T35" fmla="*/ 54 h 85"/>
                <a:gd name="T36" fmla="*/ 2 w 50"/>
                <a:gd name="T37" fmla="*/ 37 h 85"/>
                <a:gd name="T38" fmla="*/ 23 w 50"/>
                <a:gd name="T39" fmla="*/ 23 h 85"/>
                <a:gd name="T40" fmla="*/ 39 w 50"/>
                <a:gd name="T41" fmla="*/ 31 h 85"/>
                <a:gd name="T42" fmla="*/ 39 w 50"/>
                <a:gd name="T43" fmla="*/ 31 h 85"/>
                <a:gd name="T44" fmla="*/ 39 w 50"/>
                <a:gd name="T45" fmla="*/ 1 h 85"/>
                <a:gd name="T46" fmla="*/ 41 w 50"/>
                <a:gd name="T47" fmla="*/ 0 h 85"/>
                <a:gd name="T48" fmla="*/ 49 w 50"/>
                <a:gd name="T49" fmla="*/ 0 h 85"/>
                <a:gd name="T50" fmla="*/ 50 w 50"/>
                <a:gd name="T51" fmla="*/ 1 h 85"/>
                <a:gd name="T52" fmla="*/ 50 w 50"/>
                <a:gd name="T53" fmla="*/ 82 h 85"/>
                <a:gd name="T54" fmla="*/ 49 w 50"/>
                <a:gd name="T55" fmla="*/ 83 h 85"/>
                <a:gd name="T56" fmla="*/ 41 w 50"/>
                <a:gd name="T57"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85">
                  <a:moveTo>
                    <a:pt x="38" y="66"/>
                  </a:moveTo>
                  <a:lnTo>
                    <a:pt x="38" y="66"/>
                  </a:lnTo>
                  <a:cubicBezTo>
                    <a:pt x="39" y="63"/>
                    <a:pt x="39" y="60"/>
                    <a:pt x="39" y="54"/>
                  </a:cubicBezTo>
                  <a:cubicBezTo>
                    <a:pt x="39" y="48"/>
                    <a:pt x="39" y="44"/>
                    <a:pt x="38" y="42"/>
                  </a:cubicBezTo>
                  <a:cubicBezTo>
                    <a:pt x="36" y="36"/>
                    <a:pt x="32" y="33"/>
                    <a:pt x="25" y="33"/>
                  </a:cubicBezTo>
                  <a:cubicBezTo>
                    <a:pt x="18" y="33"/>
                    <a:pt x="14" y="36"/>
                    <a:pt x="12" y="42"/>
                  </a:cubicBezTo>
                  <a:cubicBezTo>
                    <a:pt x="11" y="45"/>
                    <a:pt x="11" y="49"/>
                    <a:pt x="11" y="54"/>
                  </a:cubicBezTo>
                  <a:cubicBezTo>
                    <a:pt x="11" y="59"/>
                    <a:pt x="11" y="63"/>
                    <a:pt x="12" y="66"/>
                  </a:cubicBezTo>
                  <a:cubicBezTo>
                    <a:pt x="14" y="72"/>
                    <a:pt x="18" y="75"/>
                    <a:pt x="25" y="75"/>
                  </a:cubicBezTo>
                  <a:cubicBezTo>
                    <a:pt x="32" y="75"/>
                    <a:pt x="36" y="72"/>
                    <a:pt x="38" y="66"/>
                  </a:cubicBezTo>
                  <a:close/>
                  <a:moveTo>
                    <a:pt x="41" y="83"/>
                  </a:moveTo>
                  <a:lnTo>
                    <a:pt x="41" y="83"/>
                  </a:lnTo>
                  <a:cubicBezTo>
                    <a:pt x="40" y="83"/>
                    <a:pt x="39" y="83"/>
                    <a:pt x="39" y="82"/>
                  </a:cubicBezTo>
                  <a:lnTo>
                    <a:pt x="39" y="77"/>
                  </a:lnTo>
                  <a:lnTo>
                    <a:pt x="39" y="77"/>
                  </a:lnTo>
                  <a:cubicBezTo>
                    <a:pt x="36" y="81"/>
                    <a:pt x="31" y="85"/>
                    <a:pt x="23" y="85"/>
                  </a:cubicBezTo>
                  <a:cubicBezTo>
                    <a:pt x="12" y="85"/>
                    <a:pt x="5" y="80"/>
                    <a:pt x="2" y="71"/>
                  </a:cubicBezTo>
                  <a:cubicBezTo>
                    <a:pt x="1" y="66"/>
                    <a:pt x="0" y="61"/>
                    <a:pt x="0" y="54"/>
                  </a:cubicBezTo>
                  <a:cubicBezTo>
                    <a:pt x="0" y="47"/>
                    <a:pt x="1" y="42"/>
                    <a:pt x="2" y="37"/>
                  </a:cubicBezTo>
                  <a:cubicBezTo>
                    <a:pt x="5" y="28"/>
                    <a:pt x="12" y="23"/>
                    <a:pt x="23" y="23"/>
                  </a:cubicBezTo>
                  <a:cubicBezTo>
                    <a:pt x="31" y="23"/>
                    <a:pt x="36" y="26"/>
                    <a:pt x="39" y="31"/>
                  </a:cubicBezTo>
                  <a:lnTo>
                    <a:pt x="39" y="31"/>
                  </a:lnTo>
                  <a:lnTo>
                    <a:pt x="39" y="1"/>
                  </a:lnTo>
                  <a:cubicBezTo>
                    <a:pt x="39" y="0"/>
                    <a:pt x="40" y="0"/>
                    <a:pt x="41" y="0"/>
                  </a:cubicBezTo>
                  <a:lnTo>
                    <a:pt x="49" y="0"/>
                  </a:lnTo>
                  <a:cubicBezTo>
                    <a:pt x="49" y="0"/>
                    <a:pt x="50" y="0"/>
                    <a:pt x="50" y="1"/>
                  </a:cubicBezTo>
                  <a:lnTo>
                    <a:pt x="50" y="82"/>
                  </a:lnTo>
                  <a:cubicBezTo>
                    <a:pt x="50" y="83"/>
                    <a:pt x="49" y="83"/>
                    <a:pt x="49" y="83"/>
                  </a:cubicBezTo>
                  <a:lnTo>
                    <a:pt x="41"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2" name="Freeform 25">
              <a:extLst>
                <a:ext uri="{FF2B5EF4-FFF2-40B4-BE49-F238E27FC236}">
                  <a16:creationId xmlns:a16="http://schemas.microsoft.com/office/drawing/2014/main" id="{2234A0DC-EFF8-4585-8E7B-4268F7D2A6AD}"/>
                </a:ext>
              </a:extLst>
            </p:cNvPr>
            <p:cNvSpPr>
              <a:spLocks/>
            </p:cNvSpPr>
            <p:nvPr/>
          </p:nvSpPr>
          <p:spPr bwMode="auto">
            <a:xfrm>
              <a:off x="6170613" y="3632200"/>
              <a:ext cx="58738" cy="84138"/>
            </a:xfrm>
            <a:custGeom>
              <a:avLst/>
              <a:gdLst>
                <a:gd name="T0" fmla="*/ 1 w 61"/>
                <a:gd name="T1" fmla="*/ 76 h 87"/>
                <a:gd name="T2" fmla="*/ 1 w 61"/>
                <a:gd name="T3" fmla="*/ 76 h 87"/>
                <a:gd name="T4" fmla="*/ 1 w 61"/>
                <a:gd name="T5" fmla="*/ 74 h 87"/>
                <a:gd name="T6" fmla="*/ 6 w 61"/>
                <a:gd name="T7" fmla="*/ 68 h 87"/>
                <a:gd name="T8" fmla="*/ 8 w 61"/>
                <a:gd name="T9" fmla="*/ 68 h 87"/>
                <a:gd name="T10" fmla="*/ 31 w 61"/>
                <a:gd name="T11" fmla="*/ 77 h 87"/>
                <a:gd name="T12" fmla="*/ 50 w 61"/>
                <a:gd name="T13" fmla="*/ 62 h 87"/>
                <a:gd name="T14" fmla="*/ 32 w 61"/>
                <a:gd name="T15" fmla="*/ 49 h 87"/>
                <a:gd name="T16" fmla="*/ 28 w 61"/>
                <a:gd name="T17" fmla="*/ 48 h 87"/>
                <a:gd name="T18" fmla="*/ 3 w 61"/>
                <a:gd name="T19" fmla="*/ 25 h 87"/>
                <a:gd name="T20" fmla="*/ 31 w 61"/>
                <a:gd name="T21" fmla="*/ 0 h 87"/>
                <a:gd name="T22" fmla="*/ 56 w 61"/>
                <a:gd name="T23" fmla="*/ 8 h 87"/>
                <a:gd name="T24" fmla="*/ 57 w 61"/>
                <a:gd name="T25" fmla="*/ 10 h 87"/>
                <a:gd name="T26" fmla="*/ 52 w 61"/>
                <a:gd name="T27" fmla="*/ 16 h 87"/>
                <a:gd name="T28" fmla="*/ 51 w 61"/>
                <a:gd name="T29" fmla="*/ 17 h 87"/>
                <a:gd name="T30" fmla="*/ 30 w 61"/>
                <a:gd name="T31" fmla="*/ 10 h 87"/>
                <a:gd name="T32" fmla="*/ 15 w 61"/>
                <a:gd name="T33" fmla="*/ 24 h 87"/>
                <a:gd name="T34" fmla="*/ 32 w 61"/>
                <a:gd name="T35" fmla="*/ 37 h 87"/>
                <a:gd name="T36" fmla="*/ 36 w 61"/>
                <a:gd name="T37" fmla="*/ 38 h 87"/>
                <a:gd name="T38" fmla="*/ 61 w 61"/>
                <a:gd name="T39" fmla="*/ 62 h 87"/>
                <a:gd name="T40" fmla="*/ 30 w 61"/>
                <a:gd name="T41" fmla="*/ 87 h 87"/>
                <a:gd name="T42" fmla="*/ 1 w 61"/>
                <a:gd name="T43"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87">
                  <a:moveTo>
                    <a:pt x="1" y="76"/>
                  </a:moveTo>
                  <a:lnTo>
                    <a:pt x="1" y="76"/>
                  </a:lnTo>
                  <a:cubicBezTo>
                    <a:pt x="0" y="76"/>
                    <a:pt x="0" y="75"/>
                    <a:pt x="1" y="74"/>
                  </a:cubicBezTo>
                  <a:lnTo>
                    <a:pt x="6" y="68"/>
                  </a:lnTo>
                  <a:cubicBezTo>
                    <a:pt x="7" y="67"/>
                    <a:pt x="7" y="67"/>
                    <a:pt x="8" y="68"/>
                  </a:cubicBezTo>
                  <a:cubicBezTo>
                    <a:pt x="13" y="72"/>
                    <a:pt x="22" y="77"/>
                    <a:pt x="31" y="77"/>
                  </a:cubicBezTo>
                  <a:cubicBezTo>
                    <a:pt x="43" y="77"/>
                    <a:pt x="50" y="71"/>
                    <a:pt x="50" y="62"/>
                  </a:cubicBezTo>
                  <a:cubicBezTo>
                    <a:pt x="50" y="55"/>
                    <a:pt x="46" y="50"/>
                    <a:pt x="32" y="49"/>
                  </a:cubicBezTo>
                  <a:lnTo>
                    <a:pt x="28" y="48"/>
                  </a:lnTo>
                  <a:cubicBezTo>
                    <a:pt x="12" y="46"/>
                    <a:pt x="3" y="38"/>
                    <a:pt x="3" y="25"/>
                  </a:cubicBezTo>
                  <a:cubicBezTo>
                    <a:pt x="3" y="10"/>
                    <a:pt x="14" y="0"/>
                    <a:pt x="31" y="0"/>
                  </a:cubicBezTo>
                  <a:cubicBezTo>
                    <a:pt x="41" y="0"/>
                    <a:pt x="50" y="3"/>
                    <a:pt x="56" y="8"/>
                  </a:cubicBezTo>
                  <a:cubicBezTo>
                    <a:pt x="57" y="8"/>
                    <a:pt x="57" y="9"/>
                    <a:pt x="57" y="10"/>
                  </a:cubicBezTo>
                  <a:lnTo>
                    <a:pt x="52" y="16"/>
                  </a:lnTo>
                  <a:cubicBezTo>
                    <a:pt x="52" y="17"/>
                    <a:pt x="51" y="17"/>
                    <a:pt x="51" y="17"/>
                  </a:cubicBezTo>
                  <a:cubicBezTo>
                    <a:pt x="44" y="13"/>
                    <a:pt x="38" y="10"/>
                    <a:pt x="30" y="10"/>
                  </a:cubicBezTo>
                  <a:cubicBezTo>
                    <a:pt x="20" y="10"/>
                    <a:pt x="15" y="16"/>
                    <a:pt x="15" y="24"/>
                  </a:cubicBezTo>
                  <a:cubicBezTo>
                    <a:pt x="15" y="31"/>
                    <a:pt x="19" y="36"/>
                    <a:pt x="32" y="37"/>
                  </a:cubicBezTo>
                  <a:lnTo>
                    <a:pt x="36" y="38"/>
                  </a:lnTo>
                  <a:cubicBezTo>
                    <a:pt x="53" y="40"/>
                    <a:pt x="61" y="48"/>
                    <a:pt x="61" y="62"/>
                  </a:cubicBezTo>
                  <a:cubicBezTo>
                    <a:pt x="61" y="76"/>
                    <a:pt x="51" y="87"/>
                    <a:pt x="30" y="87"/>
                  </a:cubicBezTo>
                  <a:cubicBezTo>
                    <a:pt x="18" y="87"/>
                    <a:pt x="7" y="82"/>
                    <a:pt x="1" y="76"/>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3" name="Freeform 26">
              <a:extLst>
                <a:ext uri="{FF2B5EF4-FFF2-40B4-BE49-F238E27FC236}">
                  <a16:creationId xmlns:a16="http://schemas.microsoft.com/office/drawing/2014/main" id="{810CC5C0-DA56-491E-9738-0018E4F3A100}"/>
                </a:ext>
              </a:extLst>
            </p:cNvPr>
            <p:cNvSpPr>
              <a:spLocks/>
            </p:cNvSpPr>
            <p:nvPr/>
          </p:nvSpPr>
          <p:spPr bwMode="auto">
            <a:xfrm>
              <a:off x="6240463" y="3638550"/>
              <a:ext cx="26988" cy="76200"/>
            </a:xfrm>
            <a:custGeom>
              <a:avLst/>
              <a:gdLst>
                <a:gd name="T0" fmla="*/ 23 w 29"/>
                <a:gd name="T1" fmla="*/ 78 h 78"/>
                <a:gd name="T2" fmla="*/ 23 w 29"/>
                <a:gd name="T3" fmla="*/ 78 h 78"/>
                <a:gd name="T4" fmla="*/ 7 w 29"/>
                <a:gd name="T5" fmla="*/ 61 h 78"/>
                <a:gd name="T6" fmla="*/ 7 w 29"/>
                <a:gd name="T7" fmla="*/ 27 h 78"/>
                <a:gd name="T8" fmla="*/ 6 w 29"/>
                <a:gd name="T9" fmla="*/ 27 h 78"/>
                <a:gd name="T10" fmla="*/ 1 w 29"/>
                <a:gd name="T11" fmla="*/ 27 h 78"/>
                <a:gd name="T12" fmla="*/ 0 w 29"/>
                <a:gd name="T13" fmla="*/ 26 h 78"/>
                <a:gd name="T14" fmla="*/ 0 w 29"/>
                <a:gd name="T15" fmla="*/ 20 h 78"/>
                <a:gd name="T16" fmla="*/ 1 w 29"/>
                <a:gd name="T17" fmla="*/ 18 h 78"/>
                <a:gd name="T18" fmla="*/ 6 w 29"/>
                <a:gd name="T19" fmla="*/ 18 h 78"/>
                <a:gd name="T20" fmla="*/ 7 w 29"/>
                <a:gd name="T21" fmla="*/ 18 h 78"/>
                <a:gd name="T22" fmla="*/ 7 w 29"/>
                <a:gd name="T23" fmla="*/ 1 h 78"/>
                <a:gd name="T24" fmla="*/ 8 w 29"/>
                <a:gd name="T25" fmla="*/ 0 h 78"/>
                <a:gd name="T26" fmla="*/ 16 w 29"/>
                <a:gd name="T27" fmla="*/ 0 h 78"/>
                <a:gd name="T28" fmla="*/ 17 w 29"/>
                <a:gd name="T29" fmla="*/ 1 h 78"/>
                <a:gd name="T30" fmla="*/ 17 w 29"/>
                <a:gd name="T31" fmla="*/ 18 h 78"/>
                <a:gd name="T32" fmla="*/ 18 w 29"/>
                <a:gd name="T33" fmla="*/ 18 h 78"/>
                <a:gd name="T34" fmla="*/ 28 w 29"/>
                <a:gd name="T35" fmla="*/ 18 h 78"/>
                <a:gd name="T36" fmla="*/ 29 w 29"/>
                <a:gd name="T37" fmla="*/ 20 h 78"/>
                <a:gd name="T38" fmla="*/ 29 w 29"/>
                <a:gd name="T39" fmla="*/ 26 h 78"/>
                <a:gd name="T40" fmla="*/ 28 w 29"/>
                <a:gd name="T41" fmla="*/ 27 h 78"/>
                <a:gd name="T42" fmla="*/ 18 w 29"/>
                <a:gd name="T43" fmla="*/ 27 h 78"/>
                <a:gd name="T44" fmla="*/ 17 w 29"/>
                <a:gd name="T45" fmla="*/ 27 h 78"/>
                <a:gd name="T46" fmla="*/ 17 w 29"/>
                <a:gd name="T47" fmla="*/ 61 h 78"/>
                <a:gd name="T48" fmla="*/ 25 w 29"/>
                <a:gd name="T49" fmla="*/ 68 h 78"/>
                <a:gd name="T50" fmla="*/ 28 w 29"/>
                <a:gd name="T51" fmla="*/ 68 h 78"/>
                <a:gd name="T52" fmla="*/ 29 w 29"/>
                <a:gd name="T53" fmla="*/ 70 h 78"/>
                <a:gd name="T54" fmla="*/ 29 w 29"/>
                <a:gd name="T55" fmla="*/ 77 h 78"/>
                <a:gd name="T56" fmla="*/ 28 w 29"/>
                <a:gd name="T57" fmla="*/ 78 h 78"/>
                <a:gd name="T58" fmla="*/ 23 w 29"/>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23" y="78"/>
                  </a:moveTo>
                  <a:lnTo>
                    <a:pt x="23" y="78"/>
                  </a:lnTo>
                  <a:cubicBezTo>
                    <a:pt x="12" y="78"/>
                    <a:pt x="7" y="73"/>
                    <a:pt x="7" y="61"/>
                  </a:cubicBezTo>
                  <a:lnTo>
                    <a:pt x="7" y="27"/>
                  </a:lnTo>
                  <a:cubicBezTo>
                    <a:pt x="7" y="27"/>
                    <a:pt x="7" y="27"/>
                    <a:pt x="6" y="27"/>
                  </a:cubicBezTo>
                  <a:lnTo>
                    <a:pt x="1" y="27"/>
                  </a:lnTo>
                  <a:cubicBezTo>
                    <a:pt x="1" y="27"/>
                    <a:pt x="0" y="26"/>
                    <a:pt x="0" y="26"/>
                  </a:cubicBezTo>
                  <a:lnTo>
                    <a:pt x="0" y="20"/>
                  </a:lnTo>
                  <a:cubicBezTo>
                    <a:pt x="0" y="19"/>
                    <a:pt x="1" y="18"/>
                    <a:pt x="1" y="18"/>
                  </a:cubicBezTo>
                  <a:lnTo>
                    <a:pt x="6" y="18"/>
                  </a:lnTo>
                  <a:cubicBezTo>
                    <a:pt x="7" y="18"/>
                    <a:pt x="7" y="18"/>
                    <a:pt x="7" y="18"/>
                  </a:cubicBezTo>
                  <a:lnTo>
                    <a:pt x="7" y="1"/>
                  </a:lnTo>
                  <a:cubicBezTo>
                    <a:pt x="7" y="0"/>
                    <a:pt x="8" y="0"/>
                    <a:pt x="8" y="0"/>
                  </a:cubicBezTo>
                  <a:lnTo>
                    <a:pt x="16" y="0"/>
                  </a:lnTo>
                  <a:cubicBezTo>
                    <a:pt x="17" y="0"/>
                    <a:pt x="17" y="0"/>
                    <a:pt x="17" y="1"/>
                  </a:cubicBezTo>
                  <a:lnTo>
                    <a:pt x="17" y="18"/>
                  </a:lnTo>
                  <a:cubicBezTo>
                    <a:pt x="17" y="18"/>
                    <a:pt x="18" y="18"/>
                    <a:pt x="18" y="18"/>
                  </a:cubicBezTo>
                  <a:lnTo>
                    <a:pt x="28" y="18"/>
                  </a:lnTo>
                  <a:cubicBezTo>
                    <a:pt x="28" y="18"/>
                    <a:pt x="29" y="19"/>
                    <a:pt x="29" y="20"/>
                  </a:cubicBezTo>
                  <a:lnTo>
                    <a:pt x="29" y="26"/>
                  </a:lnTo>
                  <a:cubicBezTo>
                    <a:pt x="29" y="26"/>
                    <a:pt x="28" y="27"/>
                    <a:pt x="28" y="27"/>
                  </a:cubicBezTo>
                  <a:lnTo>
                    <a:pt x="18" y="27"/>
                  </a:lnTo>
                  <a:cubicBezTo>
                    <a:pt x="18" y="27"/>
                    <a:pt x="17" y="27"/>
                    <a:pt x="17" y="27"/>
                  </a:cubicBezTo>
                  <a:lnTo>
                    <a:pt x="17" y="61"/>
                  </a:lnTo>
                  <a:cubicBezTo>
                    <a:pt x="17" y="67"/>
                    <a:pt x="20" y="68"/>
                    <a:pt x="25" y="68"/>
                  </a:cubicBezTo>
                  <a:lnTo>
                    <a:pt x="28" y="68"/>
                  </a:lnTo>
                  <a:cubicBezTo>
                    <a:pt x="28" y="68"/>
                    <a:pt x="29" y="69"/>
                    <a:pt x="29" y="70"/>
                  </a:cubicBezTo>
                  <a:lnTo>
                    <a:pt x="29" y="77"/>
                  </a:lnTo>
                  <a:cubicBezTo>
                    <a:pt x="29" y="78"/>
                    <a:pt x="28" y="78"/>
                    <a:pt x="28" y="78"/>
                  </a:cubicBezTo>
                  <a:lnTo>
                    <a:pt x="23" y="78"/>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4" name="Freeform 27">
              <a:extLst>
                <a:ext uri="{FF2B5EF4-FFF2-40B4-BE49-F238E27FC236}">
                  <a16:creationId xmlns:a16="http://schemas.microsoft.com/office/drawing/2014/main" id="{43E7675D-C7A0-40A9-AA93-60C1507E17F9}"/>
                </a:ext>
              </a:extLst>
            </p:cNvPr>
            <p:cNvSpPr>
              <a:spLocks noEditPoints="1"/>
            </p:cNvSpPr>
            <p:nvPr/>
          </p:nvSpPr>
          <p:spPr bwMode="auto">
            <a:xfrm>
              <a:off x="6283325" y="3633788"/>
              <a:ext cx="11113" cy="79375"/>
            </a:xfrm>
            <a:custGeom>
              <a:avLst/>
              <a:gdLst>
                <a:gd name="T0" fmla="*/ 1 w 11"/>
                <a:gd name="T1" fmla="*/ 83 h 83"/>
                <a:gd name="T2" fmla="*/ 1 w 11"/>
                <a:gd name="T3" fmla="*/ 83 h 83"/>
                <a:gd name="T4" fmla="*/ 0 w 11"/>
                <a:gd name="T5" fmla="*/ 82 h 83"/>
                <a:gd name="T6" fmla="*/ 0 w 11"/>
                <a:gd name="T7" fmla="*/ 26 h 83"/>
                <a:gd name="T8" fmla="*/ 1 w 11"/>
                <a:gd name="T9" fmla="*/ 24 h 83"/>
                <a:gd name="T10" fmla="*/ 9 w 11"/>
                <a:gd name="T11" fmla="*/ 24 h 83"/>
                <a:gd name="T12" fmla="*/ 10 w 11"/>
                <a:gd name="T13" fmla="*/ 26 h 83"/>
                <a:gd name="T14" fmla="*/ 10 w 11"/>
                <a:gd name="T15" fmla="*/ 82 h 83"/>
                <a:gd name="T16" fmla="*/ 9 w 11"/>
                <a:gd name="T17" fmla="*/ 83 h 83"/>
                <a:gd name="T18" fmla="*/ 1 w 11"/>
                <a:gd name="T19" fmla="*/ 83 h 83"/>
                <a:gd name="T20" fmla="*/ 1 w 11"/>
                <a:gd name="T21" fmla="*/ 11 h 83"/>
                <a:gd name="T22" fmla="*/ 1 w 11"/>
                <a:gd name="T23" fmla="*/ 11 h 83"/>
                <a:gd name="T24" fmla="*/ 0 w 11"/>
                <a:gd name="T25" fmla="*/ 10 h 83"/>
                <a:gd name="T26" fmla="*/ 0 w 11"/>
                <a:gd name="T27" fmla="*/ 1 h 83"/>
                <a:gd name="T28" fmla="*/ 1 w 11"/>
                <a:gd name="T29" fmla="*/ 0 h 83"/>
                <a:gd name="T30" fmla="*/ 9 w 11"/>
                <a:gd name="T31" fmla="*/ 0 h 83"/>
                <a:gd name="T32" fmla="*/ 11 w 11"/>
                <a:gd name="T33" fmla="*/ 1 h 83"/>
                <a:gd name="T34" fmla="*/ 11 w 11"/>
                <a:gd name="T35" fmla="*/ 10 h 83"/>
                <a:gd name="T36" fmla="*/ 9 w 11"/>
                <a:gd name="T37" fmla="*/ 11 h 83"/>
                <a:gd name="T38" fmla="*/ 1 w 11"/>
                <a:gd name="T3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83">
                  <a:moveTo>
                    <a:pt x="1" y="83"/>
                  </a:moveTo>
                  <a:lnTo>
                    <a:pt x="1" y="83"/>
                  </a:lnTo>
                  <a:cubicBezTo>
                    <a:pt x="1" y="83"/>
                    <a:pt x="0" y="83"/>
                    <a:pt x="0" y="82"/>
                  </a:cubicBezTo>
                  <a:lnTo>
                    <a:pt x="0" y="26"/>
                  </a:lnTo>
                  <a:cubicBezTo>
                    <a:pt x="0" y="25"/>
                    <a:pt x="1" y="24"/>
                    <a:pt x="1" y="24"/>
                  </a:cubicBezTo>
                  <a:lnTo>
                    <a:pt x="9" y="24"/>
                  </a:lnTo>
                  <a:cubicBezTo>
                    <a:pt x="10" y="24"/>
                    <a:pt x="10" y="25"/>
                    <a:pt x="10" y="26"/>
                  </a:cubicBezTo>
                  <a:lnTo>
                    <a:pt x="10" y="82"/>
                  </a:lnTo>
                  <a:cubicBezTo>
                    <a:pt x="10" y="83"/>
                    <a:pt x="10" y="83"/>
                    <a:pt x="9" y="83"/>
                  </a:cubicBezTo>
                  <a:lnTo>
                    <a:pt x="1" y="83"/>
                  </a:lnTo>
                  <a:close/>
                  <a:moveTo>
                    <a:pt x="1" y="11"/>
                  </a:moveTo>
                  <a:lnTo>
                    <a:pt x="1" y="11"/>
                  </a:lnTo>
                  <a:cubicBezTo>
                    <a:pt x="0" y="11"/>
                    <a:pt x="0" y="11"/>
                    <a:pt x="0" y="10"/>
                  </a:cubicBezTo>
                  <a:lnTo>
                    <a:pt x="0" y="1"/>
                  </a:lnTo>
                  <a:cubicBezTo>
                    <a:pt x="0" y="0"/>
                    <a:pt x="0" y="0"/>
                    <a:pt x="1" y="0"/>
                  </a:cubicBezTo>
                  <a:lnTo>
                    <a:pt x="9" y="0"/>
                  </a:lnTo>
                  <a:cubicBezTo>
                    <a:pt x="10" y="0"/>
                    <a:pt x="11" y="0"/>
                    <a:pt x="11" y="1"/>
                  </a:cubicBezTo>
                  <a:lnTo>
                    <a:pt x="11" y="10"/>
                  </a:lnTo>
                  <a:cubicBezTo>
                    <a:pt x="11" y="11"/>
                    <a:pt x="10" y="11"/>
                    <a:pt x="9" y="11"/>
                  </a:cubicBezTo>
                  <a:lnTo>
                    <a:pt x="1" y="11"/>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5" name="Freeform 28">
              <a:extLst>
                <a:ext uri="{FF2B5EF4-FFF2-40B4-BE49-F238E27FC236}">
                  <a16:creationId xmlns:a16="http://schemas.microsoft.com/office/drawing/2014/main" id="{4BA39849-125C-4240-B19F-A2F3B58693A0}"/>
                </a:ext>
              </a:extLst>
            </p:cNvPr>
            <p:cNvSpPr>
              <a:spLocks/>
            </p:cNvSpPr>
            <p:nvPr/>
          </p:nvSpPr>
          <p:spPr bwMode="auto">
            <a:xfrm>
              <a:off x="6308725" y="3633788"/>
              <a:ext cx="28575" cy="79375"/>
            </a:xfrm>
            <a:custGeom>
              <a:avLst/>
              <a:gdLst>
                <a:gd name="T0" fmla="*/ 8 w 31"/>
                <a:gd name="T1" fmla="*/ 83 h 83"/>
                <a:gd name="T2" fmla="*/ 8 w 31"/>
                <a:gd name="T3" fmla="*/ 83 h 83"/>
                <a:gd name="T4" fmla="*/ 7 w 31"/>
                <a:gd name="T5" fmla="*/ 82 h 83"/>
                <a:gd name="T6" fmla="*/ 7 w 31"/>
                <a:gd name="T7" fmla="*/ 33 h 83"/>
                <a:gd name="T8" fmla="*/ 6 w 31"/>
                <a:gd name="T9" fmla="*/ 33 h 83"/>
                <a:gd name="T10" fmla="*/ 1 w 31"/>
                <a:gd name="T11" fmla="*/ 33 h 83"/>
                <a:gd name="T12" fmla="*/ 0 w 31"/>
                <a:gd name="T13" fmla="*/ 32 h 83"/>
                <a:gd name="T14" fmla="*/ 0 w 31"/>
                <a:gd name="T15" fmla="*/ 26 h 83"/>
                <a:gd name="T16" fmla="*/ 1 w 31"/>
                <a:gd name="T17" fmla="*/ 24 h 83"/>
                <a:gd name="T18" fmla="*/ 6 w 31"/>
                <a:gd name="T19" fmla="*/ 24 h 83"/>
                <a:gd name="T20" fmla="*/ 7 w 31"/>
                <a:gd name="T21" fmla="*/ 24 h 83"/>
                <a:gd name="T22" fmla="*/ 7 w 31"/>
                <a:gd name="T23" fmla="*/ 19 h 83"/>
                <a:gd name="T24" fmla="*/ 25 w 31"/>
                <a:gd name="T25" fmla="*/ 0 h 83"/>
                <a:gd name="T26" fmla="*/ 30 w 31"/>
                <a:gd name="T27" fmla="*/ 0 h 83"/>
                <a:gd name="T28" fmla="*/ 31 w 31"/>
                <a:gd name="T29" fmla="*/ 1 h 83"/>
                <a:gd name="T30" fmla="*/ 31 w 31"/>
                <a:gd name="T31" fmla="*/ 8 h 83"/>
                <a:gd name="T32" fmla="*/ 30 w 31"/>
                <a:gd name="T33" fmla="*/ 9 h 83"/>
                <a:gd name="T34" fmla="*/ 26 w 31"/>
                <a:gd name="T35" fmla="*/ 9 h 83"/>
                <a:gd name="T36" fmla="*/ 17 w 31"/>
                <a:gd name="T37" fmla="*/ 18 h 83"/>
                <a:gd name="T38" fmla="*/ 17 w 31"/>
                <a:gd name="T39" fmla="*/ 24 h 83"/>
                <a:gd name="T40" fmla="*/ 18 w 31"/>
                <a:gd name="T41" fmla="*/ 24 h 83"/>
                <a:gd name="T42" fmla="*/ 30 w 31"/>
                <a:gd name="T43" fmla="*/ 24 h 83"/>
                <a:gd name="T44" fmla="*/ 31 w 31"/>
                <a:gd name="T45" fmla="*/ 26 h 83"/>
                <a:gd name="T46" fmla="*/ 31 w 31"/>
                <a:gd name="T47" fmla="*/ 32 h 83"/>
                <a:gd name="T48" fmla="*/ 30 w 31"/>
                <a:gd name="T49" fmla="*/ 33 h 83"/>
                <a:gd name="T50" fmla="*/ 18 w 31"/>
                <a:gd name="T51" fmla="*/ 33 h 83"/>
                <a:gd name="T52" fmla="*/ 17 w 31"/>
                <a:gd name="T53" fmla="*/ 33 h 83"/>
                <a:gd name="T54" fmla="*/ 17 w 31"/>
                <a:gd name="T55" fmla="*/ 82 h 83"/>
                <a:gd name="T56" fmla="*/ 16 w 31"/>
                <a:gd name="T57" fmla="*/ 83 h 83"/>
                <a:gd name="T58" fmla="*/ 8 w 31"/>
                <a:gd name="T5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83">
                  <a:moveTo>
                    <a:pt x="8" y="83"/>
                  </a:moveTo>
                  <a:lnTo>
                    <a:pt x="8" y="83"/>
                  </a:lnTo>
                  <a:cubicBezTo>
                    <a:pt x="7" y="83"/>
                    <a:pt x="7" y="83"/>
                    <a:pt x="7" y="82"/>
                  </a:cubicBezTo>
                  <a:lnTo>
                    <a:pt x="7" y="33"/>
                  </a:lnTo>
                  <a:cubicBezTo>
                    <a:pt x="7" y="33"/>
                    <a:pt x="7" y="33"/>
                    <a:pt x="6" y="33"/>
                  </a:cubicBezTo>
                  <a:lnTo>
                    <a:pt x="1" y="33"/>
                  </a:lnTo>
                  <a:cubicBezTo>
                    <a:pt x="0" y="33"/>
                    <a:pt x="0" y="32"/>
                    <a:pt x="0" y="32"/>
                  </a:cubicBezTo>
                  <a:lnTo>
                    <a:pt x="0" y="26"/>
                  </a:lnTo>
                  <a:cubicBezTo>
                    <a:pt x="0" y="25"/>
                    <a:pt x="0" y="24"/>
                    <a:pt x="1" y="24"/>
                  </a:cubicBezTo>
                  <a:lnTo>
                    <a:pt x="6" y="24"/>
                  </a:lnTo>
                  <a:cubicBezTo>
                    <a:pt x="7" y="24"/>
                    <a:pt x="7" y="24"/>
                    <a:pt x="7" y="24"/>
                  </a:cubicBezTo>
                  <a:lnTo>
                    <a:pt x="7" y="19"/>
                  </a:lnTo>
                  <a:cubicBezTo>
                    <a:pt x="7" y="5"/>
                    <a:pt x="13" y="0"/>
                    <a:pt x="25" y="0"/>
                  </a:cubicBezTo>
                  <a:lnTo>
                    <a:pt x="30" y="0"/>
                  </a:lnTo>
                  <a:cubicBezTo>
                    <a:pt x="30" y="0"/>
                    <a:pt x="31" y="0"/>
                    <a:pt x="31" y="1"/>
                  </a:cubicBezTo>
                  <a:lnTo>
                    <a:pt x="31" y="8"/>
                  </a:lnTo>
                  <a:cubicBezTo>
                    <a:pt x="31" y="9"/>
                    <a:pt x="30" y="9"/>
                    <a:pt x="30" y="9"/>
                  </a:cubicBezTo>
                  <a:lnTo>
                    <a:pt x="26" y="9"/>
                  </a:lnTo>
                  <a:cubicBezTo>
                    <a:pt x="19" y="9"/>
                    <a:pt x="17" y="11"/>
                    <a:pt x="17" y="18"/>
                  </a:cubicBezTo>
                  <a:lnTo>
                    <a:pt x="17" y="24"/>
                  </a:lnTo>
                  <a:cubicBezTo>
                    <a:pt x="17" y="24"/>
                    <a:pt x="18" y="24"/>
                    <a:pt x="18" y="24"/>
                  </a:cubicBezTo>
                  <a:lnTo>
                    <a:pt x="30" y="24"/>
                  </a:lnTo>
                  <a:cubicBezTo>
                    <a:pt x="30" y="24"/>
                    <a:pt x="31" y="25"/>
                    <a:pt x="31" y="26"/>
                  </a:cubicBezTo>
                  <a:lnTo>
                    <a:pt x="31" y="32"/>
                  </a:lnTo>
                  <a:cubicBezTo>
                    <a:pt x="31" y="32"/>
                    <a:pt x="30" y="33"/>
                    <a:pt x="30" y="33"/>
                  </a:cubicBezTo>
                  <a:lnTo>
                    <a:pt x="18" y="33"/>
                  </a:lnTo>
                  <a:cubicBezTo>
                    <a:pt x="18" y="33"/>
                    <a:pt x="17" y="33"/>
                    <a:pt x="17" y="33"/>
                  </a:cubicBezTo>
                  <a:lnTo>
                    <a:pt x="17" y="82"/>
                  </a:lnTo>
                  <a:cubicBezTo>
                    <a:pt x="17" y="83"/>
                    <a:pt x="17" y="83"/>
                    <a:pt x="16" y="83"/>
                  </a:cubicBezTo>
                  <a:lnTo>
                    <a:pt x="8"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6" name="Freeform 29">
              <a:extLst>
                <a:ext uri="{FF2B5EF4-FFF2-40B4-BE49-F238E27FC236}">
                  <a16:creationId xmlns:a16="http://schemas.microsoft.com/office/drawing/2014/main" id="{0775AA0B-791B-441E-956B-34C32CDCF84F}"/>
                </a:ext>
              </a:extLst>
            </p:cNvPr>
            <p:cNvSpPr>
              <a:spLocks/>
            </p:cNvSpPr>
            <p:nvPr/>
          </p:nvSpPr>
          <p:spPr bwMode="auto">
            <a:xfrm>
              <a:off x="6345238" y="3638550"/>
              <a:ext cx="26988" cy="76200"/>
            </a:xfrm>
            <a:custGeom>
              <a:avLst/>
              <a:gdLst>
                <a:gd name="T0" fmla="*/ 23 w 28"/>
                <a:gd name="T1" fmla="*/ 78 h 78"/>
                <a:gd name="T2" fmla="*/ 23 w 28"/>
                <a:gd name="T3" fmla="*/ 78 h 78"/>
                <a:gd name="T4" fmla="*/ 7 w 28"/>
                <a:gd name="T5" fmla="*/ 61 h 78"/>
                <a:gd name="T6" fmla="*/ 7 w 28"/>
                <a:gd name="T7" fmla="*/ 27 h 78"/>
                <a:gd name="T8" fmla="*/ 6 w 28"/>
                <a:gd name="T9" fmla="*/ 27 h 78"/>
                <a:gd name="T10" fmla="*/ 1 w 28"/>
                <a:gd name="T11" fmla="*/ 27 h 78"/>
                <a:gd name="T12" fmla="*/ 0 w 28"/>
                <a:gd name="T13" fmla="*/ 26 h 78"/>
                <a:gd name="T14" fmla="*/ 0 w 28"/>
                <a:gd name="T15" fmla="*/ 20 h 78"/>
                <a:gd name="T16" fmla="*/ 1 w 28"/>
                <a:gd name="T17" fmla="*/ 18 h 78"/>
                <a:gd name="T18" fmla="*/ 6 w 28"/>
                <a:gd name="T19" fmla="*/ 18 h 78"/>
                <a:gd name="T20" fmla="*/ 7 w 28"/>
                <a:gd name="T21" fmla="*/ 18 h 78"/>
                <a:gd name="T22" fmla="*/ 7 w 28"/>
                <a:gd name="T23" fmla="*/ 1 h 78"/>
                <a:gd name="T24" fmla="*/ 8 w 28"/>
                <a:gd name="T25" fmla="*/ 0 h 78"/>
                <a:gd name="T26" fmla="*/ 16 w 28"/>
                <a:gd name="T27" fmla="*/ 0 h 78"/>
                <a:gd name="T28" fmla="*/ 17 w 28"/>
                <a:gd name="T29" fmla="*/ 1 h 78"/>
                <a:gd name="T30" fmla="*/ 17 w 28"/>
                <a:gd name="T31" fmla="*/ 18 h 78"/>
                <a:gd name="T32" fmla="*/ 18 w 28"/>
                <a:gd name="T33" fmla="*/ 18 h 78"/>
                <a:gd name="T34" fmla="*/ 27 w 28"/>
                <a:gd name="T35" fmla="*/ 18 h 78"/>
                <a:gd name="T36" fmla="*/ 28 w 28"/>
                <a:gd name="T37" fmla="*/ 20 h 78"/>
                <a:gd name="T38" fmla="*/ 28 w 28"/>
                <a:gd name="T39" fmla="*/ 26 h 78"/>
                <a:gd name="T40" fmla="*/ 27 w 28"/>
                <a:gd name="T41" fmla="*/ 27 h 78"/>
                <a:gd name="T42" fmla="*/ 18 w 28"/>
                <a:gd name="T43" fmla="*/ 27 h 78"/>
                <a:gd name="T44" fmla="*/ 17 w 28"/>
                <a:gd name="T45" fmla="*/ 27 h 78"/>
                <a:gd name="T46" fmla="*/ 17 w 28"/>
                <a:gd name="T47" fmla="*/ 61 h 78"/>
                <a:gd name="T48" fmla="*/ 25 w 28"/>
                <a:gd name="T49" fmla="*/ 68 h 78"/>
                <a:gd name="T50" fmla="*/ 27 w 28"/>
                <a:gd name="T51" fmla="*/ 68 h 78"/>
                <a:gd name="T52" fmla="*/ 28 w 28"/>
                <a:gd name="T53" fmla="*/ 70 h 78"/>
                <a:gd name="T54" fmla="*/ 28 w 28"/>
                <a:gd name="T55" fmla="*/ 77 h 78"/>
                <a:gd name="T56" fmla="*/ 27 w 28"/>
                <a:gd name="T57" fmla="*/ 78 h 78"/>
                <a:gd name="T58" fmla="*/ 23 w 28"/>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78">
                  <a:moveTo>
                    <a:pt x="23" y="78"/>
                  </a:moveTo>
                  <a:lnTo>
                    <a:pt x="23" y="78"/>
                  </a:lnTo>
                  <a:cubicBezTo>
                    <a:pt x="11" y="78"/>
                    <a:pt x="7" y="73"/>
                    <a:pt x="7" y="61"/>
                  </a:cubicBezTo>
                  <a:lnTo>
                    <a:pt x="7" y="27"/>
                  </a:lnTo>
                  <a:cubicBezTo>
                    <a:pt x="7" y="27"/>
                    <a:pt x="6" y="27"/>
                    <a:pt x="6" y="27"/>
                  </a:cubicBezTo>
                  <a:lnTo>
                    <a:pt x="1" y="27"/>
                  </a:lnTo>
                  <a:cubicBezTo>
                    <a:pt x="0" y="27"/>
                    <a:pt x="0" y="26"/>
                    <a:pt x="0" y="26"/>
                  </a:cubicBezTo>
                  <a:lnTo>
                    <a:pt x="0" y="20"/>
                  </a:lnTo>
                  <a:cubicBezTo>
                    <a:pt x="0" y="19"/>
                    <a:pt x="0" y="18"/>
                    <a:pt x="1" y="18"/>
                  </a:cubicBezTo>
                  <a:lnTo>
                    <a:pt x="6" y="18"/>
                  </a:lnTo>
                  <a:cubicBezTo>
                    <a:pt x="6" y="18"/>
                    <a:pt x="7" y="18"/>
                    <a:pt x="7" y="18"/>
                  </a:cubicBezTo>
                  <a:lnTo>
                    <a:pt x="7" y="1"/>
                  </a:lnTo>
                  <a:cubicBezTo>
                    <a:pt x="7" y="0"/>
                    <a:pt x="7" y="0"/>
                    <a:pt x="8" y="0"/>
                  </a:cubicBezTo>
                  <a:lnTo>
                    <a:pt x="16" y="0"/>
                  </a:lnTo>
                  <a:cubicBezTo>
                    <a:pt x="17" y="0"/>
                    <a:pt x="17" y="0"/>
                    <a:pt x="17" y="1"/>
                  </a:cubicBezTo>
                  <a:lnTo>
                    <a:pt x="17" y="18"/>
                  </a:lnTo>
                  <a:cubicBezTo>
                    <a:pt x="17" y="18"/>
                    <a:pt x="17" y="18"/>
                    <a:pt x="18" y="18"/>
                  </a:cubicBezTo>
                  <a:lnTo>
                    <a:pt x="27" y="18"/>
                  </a:lnTo>
                  <a:cubicBezTo>
                    <a:pt x="28" y="18"/>
                    <a:pt x="28" y="19"/>
                    <a:pt x="28" y="20"/>
                  </a:cubicBezTo>
                  <a:lnTo>
                    <a:pt x="28" y="26"/>
                  </a:lnTo>
                  <a:cubicBezTo>
                    <a:pt x="28" y="26"/>
                    <a:pt x="28" y="27"/>
                    <a:pt x="27" y="27"/>
                  </a:cubicBezTo>
                  <a:lnTo>
                    <a:pt x="18" y="27"/>
                  </a:lnTo>
                  <a:cubicBezTo>
                    <a:pt x="17" y="27"/>
                    <a:pt x="17" y="27"/>
                    <a:pt x="17" y="27"/>
                  </a:cubicBezTo>
                  <a:lnTo>
                    <a:pt x="17" y="61"/>
                  </a:lnTo>
                  <a:cubicBezTo>
                    <a:pt x="17" y="67"/>
                    <a:pt x="19" y="68"/>
                    <a:pt x="25" y="68"/>
                  </a:cubicBezTo>
                  <a:lnTo>
                    <a:pt x="27" y="68"/>
                  </a:lnTo>
                  <a:cubicBezTo>
                    <a:pt x="28" y="68"/>
                    <a:pt x="28" y="69"/>
                    <a:pt x="28" y="70"/>
                  </a:cubicBezTo>
                  <a:lnTo>
                    <a:pt x="28" y="77"/>
                  </a:lnTo>
                  <a:cubicBezTo>
                    <a:pt x="28" y="78"/>
                    <a:pt x="28" y="78"/>
                    <a:pt x="27" y="78"/>
                  </a:cubicBezTo>
                  <a:lnTo>
                    <a:pt x="23" y="78"/>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7" name="Freeform 30">
              <a:extLst>
                <a:ext uri="{FF2B5EF4-FFF2-40B4-BE49-F238E27FC236}">
                  <a16:creationId xmlns:a16="http://schemas.microsoft.com/office/drawing/2014/main" id="{0ABB07A4-9F35-4FA6-A496-A558764D326E}"/>
                </a:ext>
              </a:extLst>
            </p:cNvPr>
            <p:cNvSpPr>
              <a:spLocks/>
            </p:cNvSpPr>
            <p:nvPr/>
          </p:nvSpPr>
          <p:spPr bwMode="auto">
            <a:xfrm>
              <a:off x="6388100" y="3656013"/>
              <a:ext cx="44450" cy="60325"/>
            </a:xfrm>
            <a:custGeom>
              <a:avLst/>
              <a:gdLst>
                <a:gd name="T0" fmla="*/ 38 w 47"/>
                <a:gd name="T1" fmla="*/ 59 h 61"/>
                <a:gd name="T2" fmla="*/ 38 w 47"/>
                <a:gd name="T3" fmla="*/ 59 h 61"/>
                <a:gd name="T4" fmla="*/ 37 w 47"/>
                <a:gd name="T5" fmla="*/ 58 h 61"/>
                <a:gd name="T6" fmla="*/ 37 w 47"/>
                <a:gd name="T7" fmla="*/ 53 h 61"/>
                <a:gd name="T8" fmla="*/ 37 w 47"/>
                <a:gd name="T9" fmla="*/ 53 h 61"/>
                <a:gd name="T10" fmla="*/ 20 w 47"/>
                <a:gd name="T11" fmla="*/ 61 h 61"/>
                <a:gd name="T12" fmla="*/ 0 w 47"/>
                <a:gd name="T13" fmla="*/ 38 h 61"/>
                <a:gd name="T14" fmla="*/ 0 w 47"/>
                <a:gd name="T15" fmla="*/ 2 h 61"/>
                <a:gd name="T16" fmla="*/ 1 w 47"/>
                <a:gd name="T17" fmla="*/ 0 h 61"/>
                <a:gd name="T18" fmla="*/ 9 w 47"/>
                <a:gd name="T19" fmla="*/ 0 h 61"/>
                <a:gd name="T20" fmla="*/ 10 w 47"/>
                <a:gd name="T21" fmla="*/ 2 h 61"/>
                <a:gd name="T22" fmla="*/ 10 w 47"/>
                <a:gd name="T23" fmla="*/ 36 h 61"/>
                <a:gd name="T24" fmla="*/ 23 w 47"/>
                <a:gd name="T25" fmla="*/ 51 h 61"/>
                <a:gd name="T26" fmla="*/ 37 w 47"/>
                <a:gd name="T27" fmla="*/ 37 h 61"/>
                <a:gd name="T28" fmla="*/ 37 w 47"/>
                <a:gd name="T29" fmla="*/ 2 h 61"/>
                <a:gd name="T30" fmla="*/ 38 w 47"/>
                <a:gd name="T31" fmla="*/ 0 h 61"/>
                <a:gd name="T32" fmla="*/ 46 w 47"/>
                <a:gd name="T33" fmla="*/ 0 h 61"/>
                <a:gd name="T34" fmla="*/ 47 w 47"/>
                <a:gd name="T35" fmla="*/ 2 h 61"/>
                <a:gd name="T36" fmla="*/ 47 w 47"/>
                <a:gd name="T37" fmla="*/ 58 h 61"/>
                <a:gd name="T38" fmla="*/ 46 w 47"/>
                <a:gd name="T39" fmla="*/ 59 h 61"/>
                <a:gd name="T40" fmla="*/ 38 w 47"/>
                <a:gd name="T4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1">
                  <a:moveTo>
                    <a:pt x="38" y="59"/>
                  </a:moveTo>
                  <a:lnTo>
                    <a:pt x="38" y="59"/>
                  </a:lnTo>
                  <a:cubicBezTo>
                    <a:pt x="37" y="59"/>
                    <a:pt x="37" y="59"/>
                    <a:pt x="37" y="58"/>
                  </a:cubicBezTo>
                  <a:lnTo>
                    <a:pt x="37" y="53"/>
                  </a:lnTo>
                  <a:lnTo>
                    <a:pt x="37" y="53"/>
                  </a:lnTo>
                  <a:cubicBezTo>
                    <a:pt x="33" y="58"/>
                    <a:pt x="28" y="61"/>
                    <a:pt x="20" y="61"/>
                  </a:cubicBezTo>
                  <a:cubicBezTo>
                    <a:pt x="7" y="61"/>
                    <a:pt x="0" y="52"/>
                    <a:pt x="0" y="38"/>
                  </a:cubicBezTo>
                  <a:lnTo>
                    <a:pt x="0" y="2"/>
                  </a:lnTo>
                  <a:cubicBezTo>
                    <a:pt x="0" y="1"/>
                    <a:pt x="0" y="0"/>
                    <a:pt x="1" y="0"/>
                  </a:cubicBezTo>
                  <a:lnTo>
                    <a:pt x="9" y="0"/>
                  </a:lnTo>
                  <a:cubicBezTo>
                    <a:pt x="10" y="0"/>
                    <a:pt x="10" y="1"/>
                    <a:pt x="10" y="2"/>
                  </a:cubicBezTo>
                  <a:lnTo>
                    <a:pt x="10" y="36"/>
                  </a:lnTo>
                  <a:cubicBezTo>
                    <a:pt x="10" y="46"/>
                    <a:pt x="15" y="51"/>
                    <a:pt x="23" y="51"/>
                  </a:cubicBezTo>
                  <a:cubicBezTo>
                    <a:pt x="31" y="51"/>
                    <a:pt x="37" y="46"/>
                    <a:pt x="37" y="37"/>
                  </a:cubicBezTo>
                  <a:lnTo>
                    <a:pt x="37" y="2"/>
                  </a:lnTo>
                  <a:cubicBezTo>
                    <a:pt x="37" y="1"/>
                    <a:pt x="37" y="0"/>
                    <a:pt x="38" y="0"/>
                  </a:cubicBezTo>
                  <a:lnTo>
                    <a:pt x="46" y="0"/>
                  </a:lnTo>
                  <a:cubicBezTo>
                    <a:pt x="47" y="0"/>
                    <a:pt x="47" y="1"/>
                    <a:pt x="47" y="2"/>
                  </a:cubicBezTo>
                  <a:lnTo>
                    <a:pt x="47" y="58"/>
                  </a:lnTo>
                  <a:cubicBezTo>
                    <a:pt x="47" y="59"/>
                    <a:pt x="47" y="59"/>
                    <a:pt x="46" y="59"/>
                  </a:cubicBezTo>
                  <a:lnTo>
                    <a:pt x="38" y="5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8" name="Freeform 31">
              <a:extLst>
                <a:ext uri="{FF2B5EF4-FFF2-40B4-BE49-F238E27FC236}">
                  <a16:creationId xmlns:a16="http://schemas.microsoft.com/office/drawing/2014/main" id="{E797D450-9242-4DEC-9476-01B18DC7829F}"/>
                </a:ext>
              </a:extLst>
            </p:cNvPr>
            <p:cNvSpPr>
              <a:spLocks/>
            </p:cNvSpPr>
            <p:nvPr/>
          </p:nvSpPr>
          <p:spPr bwMode="auto">
            <a:xfrm>
              <a:off x="6451600" y="3656013"/>
              <a:ext cx="46038" cy="57150"/>
            </a:xfrm>
            <a:custGeom>
              <a:avLst/>
              <a:gdLst>
                <a:gd name="T0" fmla="*/ 39 w 48"/>
                <a:gd name="T1" fmla="*/ 60 h 60"/>
                <a:gd name="T2" fmla="*/ 39 w 48"/>
                <a:gd name="T3" fmla="*/ 60 h 60"/>
                <a:gd name="T4" fmla="*/ 38 w 48"/>
                <a:gd name="T5" fmla="*/ 59 h 60"/>
                <a:gd name="T6" fmla="*/ 38 w 48"/>
                <a:gd name="T7" fmla="*/ 25 h 60"/>
                <a:gd name="T8" fmla="*/ 24 w 48"/>
                <a:gd name="T9" fmla="*/ 10 h 60"/>
                <a:gd name="T10" fmla="*/ 11 w 48"/>
                <a:gd name="T11" fmla="*/ 24 h 60"/>
                <a:gd name="T12" fmla="*/ 11 w 48"/>
                <a:gd name="T13" fmla="*/ 59 h 60"/>
                <a:gd name="T14" fmla="*/ 10 w 48"/>
                <a:gd name="T15" fmla="*/ 60 h 60"/>
                <a:gd name="T16" fmla="*/ 2 w 48"/>
                <a:gd name="T17" fmla="*/ 60 h 60"/>
                <a:gd name="T18" fmla="*/ 0 w 48"/>
                <a:gd name="T19" fmla="*/ 59 h 60"/>
                <a:gd name="T20" fmla="*/ 0 w 48"/>
                <a:gd name="T21" fmla="*/ 3 h 60"/>
                <a:gd name="T22" fmla="*/ 2 w 48"/>
                <a:gd name="T23" fmla="*/ 1 h 60"/>
                <a:gd name="T24" fmla="*/ 10 w 48"/>
                <a:gd name="T25" fmla="*/ 1 h 60"/>
                <a:gd name="T26" fmla="*/ 11 w 48"/>
                <a:gd name="T27" fmla="*/ 3 h 60"/>
                <a:gd name="T28" fmla="*/ 11 w 48"/>
                <a:gd name="T29" fmla="*/ 8 h 60"/>
                <a:gd name="T30" fmla="*/ 11 w 48"/>
                <a:gd name="T31" fmla="*/ 8 h 60"/>
                <a:gd name="T32" fmla="*/ 28 w 48"/>
                <a:gd name="T33" fmla="*/ 0 h 60"/>
                <a:gd name="T34" fmla="*/ 48 w 48"/>
                <a:gd name="T35" fmla="*/ 22 h 60"/>
                <a:gd name="T36" fmla="*/ 48 w 48"/>
                <a:gd name="T37" fmla="*/ 59 h 60"/>
                <a:gd name="T38" fmla="*/ 47 w 48"/>
                <a:gd name="T39" fmla="*/ 60 h 60"/>
                <a:gd name="T40" fmla="*/ 39 w 48"/>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39" y="60"/>
                  </a:moveTo>
                  <a:lnTo>
                    <a:pt x="39" y="60"/>
                  </a:lnTo>
                  <a:cubicBezTo>
                    <a:pt x="38" y="60"/>
                    <a:pt x="38" y="60"/>
                    <a:pt x="38" y="59"/>
                  </a:cubicBezTo>
                  <a:lnTo>
                    <a:pt x="38" y="25"/>
                  </a:lnTo>
                  <a:cubicBezTo>
                    <a:pt x="38" y="15"/>
                    <a:pt x="33" y="10"/>
                    <a:pt x="24" y="10"/>
                  </a:cubicBezTo>
                  <a:cubicBezTo>
                    <a:pt x="16" y="10"/>
                    <a:pt x="11" y="15"/>
                    <a:pt x="11" y="24"/>
                  </a:cubicBezTo>
                  <a:lnTo>
                    <a:pt x="11" y="59"/>
                  </a:lnTo>
                  <a:cubicBezTo>
                    <a:pt x="11" y="60"/>
                    <a:pt x="10" y="60"/>
                    <a:pt x="10" y="60"/>
                  </a:cubicBezTo>
                  <a:lnTo>
                    <a:pt x="2" y="60"/>
                  </a:lnTo>
                  <a:cubicBezTo>
                    <a:pt x="1" y="60"/>
                    <a:pt x="0" y="60"/>
                    <a:pt x="0" y="59"/>
                  </a:cubicBezTo>
                  <a:lnTo>
                    <a:pt x="0" y="3"/>
                  </a:lnTo>
                  <a:cubicBezTo>
                    <a:pt x="0" y="2"/>
                    <a:pt x="1" y="1"/>
                    <a:pt x="2" y="1"/>
                  </a:cubicBezTo>
                  <a:lnTo>
                    <a:pt x="10" y="1"/>
                  </a:lnTo>
                  <a:cubicBezTo>
                    <a:pt x="10" y="1"/>
                    <a:pt x="11" y="2"/>
                    <a:pt x="11" y="3"/>
                  </a:cubicBezTo>
                  <a:lnTo>
                    <a:pt x="11" y="8"/>
                  </a:lnTo>
                  <a:lnTo>
                    <a:pt x="11" y="8"/>
                  </a:lnTo>
                  <a:cubicBezTo>
                    <a:pt x="14" y="3"/>
                    <a:pt x="19" y="0"/>
                    <a:pt x="28" y="0"/>
                  </a:cubicBezTo>
                  <a:cubicBezTo>
                    <a:pt x="40" y="0"/>
                    <a:pt x="48" y="9"/>
                    <a:pt x="48" y="22"/>
                  </a:cubicBezTo>
                  <a:lnTo>
                    <a:pt x="48" y="59"/>
                  </a:lnTo>
                  <a:cubicBezTo>
                    <a:pt x="48" y="60"/>
                    <a:pt x="48" y="60"/>
                    <a:pt x="47" y="60"/>
                  </a:cubicBezTo>
                  <a:lnTo>
                    <a:pt x="39" y="6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9" name="Freeform 32">
              <a:extLst>
                <a:ext uri="{FF2B5EF4-FFF2-40B4-BE49-F238E27FC236}">
                  <a16:creationId xmlns:a16="http://schemas.microsoft.com/office/drawing/2014/main" id="{D30BA981-D3A2-4B34-B313-859C1B1024CB}"/>
                </a:ext>
              </a:extLst>
            </p:cNvPr>
            <p:cNvSpPr>
              <a:spLocks noEditPoints="1"/>
            </p:cNvSpPr>
            <p:nvPr/>
          </p:nvSpPr>
          <p:spPr bwMode="auto">
            <a:xfrm>
              <a:off x="6511925" y="3656013"/>
              <a:ext cx="47625" cy="80963"/>
            </a:xfrm>
            <a:custGeom>
              <a:avLst/>
              <a:gdLst>
                <a:gd name="T0" fmla="*/ 37 w 49"/>
                <a:gd name="T1" fmla="*/ 41 h 84"/>
                <a:gd name="T2" fmla="*/ 37 w 49"/>
                <a:gd name="T3" fmla="*/ 41 h 84"/>
                <a:gd name="T4" fmla="*/ 39 w 49"/>
                <a:gd name="T5" fmla="*/ 30 h 84"/>
                <a:gd name="T6" fmla="*/ 37 w 49"/>
                <a:gd name="T7" fmla="*/ 18 h 84"/>
                <a:gd name="T8" fmla="*/ 25 w 49"/>
                <a:gd name="T9" fmla="*/ 10 h 84"/>
                <a:gd name="T10" fmla="*/ 12 w 49"/>
                <a:gd name="T11" fmla="*/ 18 h 84"/>
                <a:gd name="T12" fmla="*/ 11 w 49"/>
                <a:gd name="T13" fmla="*/ 30 h 84"/>
                <a:gd name="T14" fmla="*/ 12 w 49"/>
                <a:gd name="T15" fmla="*/ 41 h 84"/>
                <a:gd name="T16" fmla="*/ 25 w 49"/>
                <a:gd name="T17" fmla="*/ 50 h 84"/>
                <a:gd name="T18" fmla="*/ 37 w 49"/>
                <a:gd name="T19" fmla="*/ 41 h 84"/>
                <a:gd name="T20" fmla="*/ 3 w 49"/>
                <a:gd name="T21" fmla="*/ 75 h 84"/>
                <a:gd name="T22" fmla="*/ 3 w 49"/>
                <a:gd name="T23" fmla="*/ 75 h 84"/>
                <a:gd name="T24" fmla="*/ 3 w 49"/>
                <a:gd name="T25" fmla="*/ 74 h 84"/>
                <a:gd name="T26" fmla="*/ 8 w 49"/>
                <a:gd name="T27" fmla="*/ 69 h 84"/>
                <a:gd name="T28" fmla="*/ 10 w 49"/>
                <a:gd name="T29" fmla="*/ 69 h 84"/>
                <a:gd name="T30" fmla="*/ 24 w 49"/>
                <a:gd name="T31" fmla="*/ 74 h 84"/>
                <a:gd name="T32" fmla="*/ 39 w 49"/>
                <a:gd name="T33" fmla="*/ 59 h 84"/>
                <a:gd name="T34" fmla="*/ 39 w 49"/>
                <a:gd name="T35" fmla="*/ 52 h 84"/>
                <a:gd name="T36" fmla="*/ 38 w 49"/>
                <a:gd name="T37" fmla="*/ 52 h 84"/>
                <a:gd name="T38" fmla="*/ 22 w 49"/>
                <a:gd name="T39" fmla="*/ 60 h 84"/>
                <a:gd name="T40" fmla="*/ 2 w 49"/>
                <a:gd name="T41" fmla="*/ 45 h 84"/>
                <a:gd name="T42" fmla="*/ 0 w 49"/>
                <a:gd name="T43" fmla="*/ 30 h 84"/>
                <a:gd name="T44" fmla="*/ 2 w 49"/>
                <a:gd name="T45" fmla="*/ 14 h 84"/>
                <a:gd name="T46" fmla="*/ 22 w 49"/>
                <a:gd name="T47" fmla="*/ 0 h 84"/>
                <a:gd name="T48" fmla="*/ 38 w 49"/>
                <a:gd name="T49" fmla="*/ 8 h 84"/>
                <a:gd name="T50" fmla="*/ 39 w 49"/>
                <a:gd name="T51" fmla="*/ 8 h 84"/>
                <a:gd name="T52" fmla="*/ 39 w 49"/>
                <a:gd name="T53" fmla="*/ 3 h 84"/>
                <a:gd name="T54" fmla="*/ 40 w 49"/>
                <a:gd name="T55" fmla="*/ 1 h 84"/>
                <a:gd name="T56" fmla="*/ 48 w 49"/>
                <a:gd name="T57" fmla="*/ 1 h 84"/>
                <a:gd name="T58" fmla="*/ 49 w 49"/>
                <a:gd name="T59" fmla="*/ 3 h 84"/>
                <a:gd name="T60" fmla="*/ 49 w 49"/>
                <a:gd name="T61" fmla="*/ 58 h 84"/>
                <a:gd name="T62" fmla="*/ 23 w 49"/>
                <a:gd name="T63" fmla="*/ 84 h 84"/>
                <a:gd name="T64" fmla="*/ 3 w 49"/>
                <a:gd name="T65"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37" y="41"/>
                  </a:moveTo>
                  <a:lnTo>
                    <a:pt x="37" y="41"/>
                  </a:lnTo>
                  <a:cubicBezTo>
                    <a:pt x="38" y="38"/>
                    <a:pt x="39" y="35"/>
                    <a:pt x="39" y="30"/>
                  </a:cubicBezTo>
                  <a:cubicBezTo>
                    <a:pt x="39" y="25"/>
                    <a:pt x="38" y="21"/>
                    <a:pt x="37" y="18"/>
                  </a:cubicBezTo>
                  <a:cubicBezTo>
                    <a:pt x="35" y="12"/>
                    <a:pt x="31" y="10"/>
                    <a:pt x="25" y="10"/>
                  </a:cubicBezTo>
                  <a:cubicBezTo>
                    <a:pt x="18" y="10"/>
                    <a:pt x="14" y="13"/>
                    <a:pt x="12" y="18"/>
                  </a:cubicBezTo>
                  <a:cubicBezTo>
                    <a:pt x="11" y="21"/>
                    <a:pt x="11" y="25"/>
                    <a:pt x="11" y="30"/>
                  </a:cubicBezTo>
                  <a:cubicBezTo>
                    <a:pt x="11" y="35"/>
                    <a:pt x="11" y="38"/>
                    <a:pt x="12" y="41"/>
                  </a:cubicBezTo>
                  <a:cubicBezTo>
                    <a:pt x="14" y="47"/>
                    <a:pt x="18" y="50"/>
                    <a:pt x="25" y="50"/>
                  </a:cubicBezTo>
                  <a:cubicBezTo>
                    <a:pt x="31" y="50"/>
                    <a:pt x="35" y="47"/>
                    <a:pt x="37" y="41"/>
                  </a:cubicBezTo>
                  <a:close/>
                  <a:moveTo>
                    <a:pt x="3" y="75"/>
                  </a:moveTo>
                  <a:lnTo>
                    <a:pt x="3" y="75"/>
                  </a:lnTo>
                  <a:cubicBezTo>
                    <a:pt x="2" y="75"/>
                    <a:pt x="2" y="74"/>
                    <a:pt x="3" y="74"/>
                  </a:cubicBezTo>
                  <a:lnTo>
                    <a:pt x="8" y="69"/>
                  </a:lnTo>
                  <a:cubicBezTo>
                    <a:pt x="8" y="68"/>
                    <a:pt x="9" y="68"/>
                    <a:pt x="10" y="69"/>
                  </a:cubicBezTo>
                  <a:cubicBezTo>
                    <a:pt x="14" y="72"/>
                    <a:pt x="18" y="74"/>
                    <a:pt x="24" y="74"/>
                  </a:cubicBezTo>
                  <a:cubicBezTo>
                    <a:pt x="33" y="74"/>
                    <a:pt x="39" y="69"/>
                    <a:pt x="39" y="59"/>
                  </a:cubicBezTo>
                  <a:lnTo>
                    <a:pt x="39" y="52"/>
                  </a:lnTo>
                  <a:lnTo>
                    <a:pt x="38" y="52"/>
                  </a:lnTo>
                  <a:cubicBezTo>
                    <a:pt x="36" y="57"/>
                    <a:pt x="31" y="60"/>
                    <a:pt x="22" y="60"/>
                  </a:cubicBezTo>
                  <a:cubicBezTo>
                    <a:pt x="12" y="60"/>
                    <a:pt x="5" y="55"/>
                    <a:pt x="2" y="45"/>
                  </a:cubicBezTo>
                  <a:cubicBezTo>
                    <a:pt x="1" y="41"/>
                    <a:pt x="0" y="37"/>
                    <a:pt x="0" y="30"/>
                  </a:cubicBezTo>
                  <a:cubicBezTo>
                    <a:pt x="0" y="23"/>
                    <a:pt x="1" y="19"/>
                    <a:pt x="2" y="14"/>
                  </a:cubicBezTo>
                  <a:cubicBezTo>
                    <a:pt x="5" y="5"/>
                    <a:pt x="12" y="0"/>
                    <a:pt x="22" y="0"/>
                  </a:cubicBezTo>
                  <a:cubicBezTo>
                    <a:pt x="31" y="0"/>
                    <a:pt x="36" y="3"/>
                    <a:pt x="38" y="8"/>
                  </a:cubicBezTo>
                  <a:lnTo>
                    <a:pt x="39" y="8"/>
                  </a:lnTo>
                  <a:lnTo>
                    <a:pt x="39" y="3"/>
                  </a:lnTo>
                  <a:cubicBezTo>
                    <a:pt x="39" y="2"/>
                    <a:pt x="39" y="1"/>
                    <a:pt x="40" y="1"/>
                  </a:cubicBezTo>
                  <a:lnTo>
                    <a:pt x="48" y="1"/>
                  </a:lnTo>
                  <a:cubicBezTo>
                    <a:pt x="48" y="1"/>
                    <a:pt x="49" y="2"/>
                    <a:pt x="49" y="3"/>
                  </a:cubicBezTo>
                  <a:lnTo>
                    <a:pt x="49" y="58"/>
                  </a:lnTo>
                  <a:cubicBezTo>
                    <a:pt x="49" y="75"/>
                    <a:pt x="40" y="84"/>
                    <a:pt x="23" y="84"/>
                  </a:cubicBezTo>
                  <a:cubicBezTo>
                    <a:pt x="15" y="84"/>
                    <a:pt x="7" y="80"/>
                    <a:pt x="3" y="75"/>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0" name="Freeform 33">
              <a:extLst>
                <a:ext uri="{FF2B5EF4-FFF2-40B4-BE49-F238E27FC236}">
                  <a16:creationId xmlns:a16="http://schemas.microsoft.com/office/drawing/2014/main" id="{8EFCCA8C-6E3C-457C-A2D6-C475726CE240}"/>
                </a:ext>
              </a:extLst>
            </p:cNvPr>
            <p:cNvSpPr>
              <a:spLocks/>
            </p:cNvSpPr>
            <p:nvPr/>
          </p:nvSpPr>
          <p:spPr bwMode="auto">
            <a:xfrm>
              <a:off x="6575425" y="3656013"/>
              <a:ext cx="46038" cy="60325"/>
            </a:xfrm>
            <a:custGeom>
              <a:avLst/>
              <a:gdLst>
                <a:gd name="T0" fmla="*/ 0 w 49"/>
                <a:gd name="T1" fmla="*/ 53 h 62"/>
                <a:gd name="T2" fmla="*/ 0 w 49"/>
                <a:gd name="T3" fmla="*/ 53 h 62"/>
                <a:gd name="T4" fmla="*/ 0 w 49"/>
                <a:gd name="T5" fmla="*/ 51 h 62"/>
                <a:gd name="T6" fmla="*/ 5 w 49"/>
                <a:gd name="T7" fmla="*/ 46 h 62"/>
                <a:gd name="T8" fmla="*/ 7 w 49"/>
                <a:gd name="T9" fmla="*/ 46 h 62"/>
                <a:gd name="T10" fmla="*/ 25 w 49"/>
                <a:gd name="T11" fmla="*/ 53 h 62"/>
                <a:gd name="T12" fmla="*/ 38 w 49"/>
                <a:gd name="T13" fmla="*/ 44 h 62"/>
                <a:gd name="T14" fmla="*/ 27 w 49"/>
                <a:gd name="T15" fmla="*/ 35 h 62"/>
                <a:gd name="T16" fmla="*/ 21 w 49"/>
                <a:gd name="T17" fmla="*/ 35 h 62"/>
                <a:gd name="T18" fmla="*/ 3 w 49"/>
                <a:gd name="T19" fmla="*/ 18 h 62"/>
                <a:gd name="T20" fmla="*/ 25 w 49"/>
                <a:gd name="T21" fmla="*/ 0 h 62"/>
                <a:gd name="T22" fmla="*/ 46 w 49"/>
                <a:gd name="T23" fmla="*/ 7 h 62"/>
                <a:gd name="T24" fmla="*/ 46 w 49"/>
                <a:gd name="T25" fmla="*/ 8 h 62"/>
                <a:gd name="T26" fmla="*/ 42 w 49"/>
                <a:gd name="T27" fmla="*/ 14 h 62"/>
                <a:gd name="T28" fmla="*/ 40 w 49"/>
                <a:gd name="T29" fmla="*/ 14 h 62"/>
                <a:gd name="T30" fmla="*/ 24 w 49"/>
                <a:gd name="T31" fmla="*/ 9 h 62"/>
                <a:gd name="T32" fmla="*/ 13 w 49"/>
                <a:gd name="T33" fmla="*/ 17 h 62"/>
                <a:gd name="T34" fmla="*/ 25 w 49"/>
                <a:gd name="T35" fmla="*/ 25 h 62"/>
                <a:gd name="T36" fmla="*/ 31 w 49"/>
                <a:gd name="T37" fmla="*/ 26 h 62"/>
                <a:gd name="T38" fmla="*/ 49 w 49"/>
                <a:gd name="T39" fmla="*/ 42 h 62"/>
                <a:gd name="T40" fmla="*/ 25 w 49"/>
                <a:gd name="T41" fmla="*/ 62 h 62"/>
                <a:gd name="T42" fmla="*/ 0 w 49"/>
                <a:gd name="T43"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62">
                  <a:moveTo>
                    <a:pt x="0" y="53"/>
                  </a:moveTo>
                  <a:lnTo>
                    <a:pt x="0" y="53"/>
                  </a:lnTo>
                  <a:cubicBezTo>
                    <a:pt x="0" y="52"/>
                    <a:pt x="0" y="52"/>
                    <a:pt x="0" y="51"/>
                  </a:cubicBezTo>
                  <a:lnTo>
                    <a:pt x="5" y="46"/>
                  </a:lnTo>
                  <a:cubicBezTo>
                    <a:pt x="6" y="45"/>
                    <a:pt x="7" y="45"/>
                    <a:pt x="7" y="46"/>
                  </a:cubicBezTo>
                  <a:cubicBezTo>
                    <a:pt x="12" y="50"/>
                    <a:pt x="18" y="53"/>
                    <a:pt x="25" y="53"/>
                  </a:cubicBezTo>
                  <a:cubicBezTo>
                    <a:pt x="34" y="53"/>
                    <a:pt x="38" y="49"/>
                    <a:pt x="38" y="44"/>
                  </a:cubicBezTo>
                  <a:cubicBezTo>
                    <a:pt x="38" y="39"/>
                    <a:pt x="36" y="36"/>
                    <a:pt x="27" y="35"/>
                  </a:cubicBezTo>
                  <a:lnTo>
                    <a:pt x="21" y="35"/>
                  </a:lnTo>
                  <a:cubicBezTo>
                    <a:pt x="9" y="33"/>
                    <a:pt x="3" y="28"/>
                    <a:pt x="3" y="18"/>
                  </a:cubicBezTo>
                  <a:cubicBezTo>
                    <a:pt x="3" y="7"/>
                    <a:pt x="11" y="0"/>
                    <a:pt x="25" y="0"/>
                  </a:cubicBezTo>
                  <a:cubicBezTo>
                    <a:pt x="34" y="0"/>
                    <a:pt x="41" y="3"/>
                    <a:pt x="46" y="7"/>
                  </a:cubicBezTo>
                  <a:cubicBezTo>
                    <a:pt x="47" y="7"/>
                    <a:pt x="47" y="8"/>
                    <a:pt x="46" y="8"/>
                  </a:cubicBezTo>
                  <a:lnTo>
                    <a:pt x="42" y="14"/>
                  </a:lnTo>
                  <a:cubicBezTo>
                    <a:pt x="41" y="14"/>
                    <a:pt x="41" y="14"/>
                    <a:pt x="40" y="14"/>
                  </a:cubicBezTo>
                  <a:cubicBezTo>
                    <a:pt x="36" y="11"/>
                    <a:pt x="30" y="9"/>
                    <a:pt x="24" y="9"/>
                  </a:cubicBezTo>
                  <a:cubicBezTo>
                    <a:pt x="17" y="9"/>
                    <a:pt x="13" y="12"/>
                    <a:pt x="13" y="17"/>
                  </a:cubicBezTo>
                  <a:cubicBezTo>
                    <a:pt x="13" y="22"/>
                    <a:pt x="16" y="24"/>
                    <a:pt x="25" y="25"/>
                  </a:cubicBezTo>
                  <a:lnTo>
                    <a:pt x="31" y="26"/>
                  </a:lnTo>
                  <a:cubicBezTo>
                    <a:pt x="43" y="27"/>
                    <a:pt x="49" y="33"/>
                    <a:pt x="49" y="42"/>
                  </a:cubicBezTo>
                  <a:cubicBezTo>
                    <a:pt x="49" y="54"/>
                    <a:pt x="40" y="62"/>
                    <a:pt x="25" y="62"/>
                  </a:cubicBezTo>
                  <a:cubicBezTo>
                    <a:pt x="13" y="62"/>
                    <a:pt x="5" y="57"/>
                    <a:pt x="0" y="53"/>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1" name="Freeform 34">
              <a:extLst>
                <a:ext uri="{FF2B5EF4-FFF2-40B4-BE49-F238E27FC236}">
                  <a16:creationId xmlns:a16="http://schemas.microsoft.com/office/drawing/2014/main" id="{888E35E1-38FD-474A-8C17-720205B89330}"/>
                </a:ext>
              </a:extLst>
            </p:cNvPr>
            <p:cNvSpPr>
              <a:spLocks noEditPoints="1"/>
            </p:cNvSpPr>
            <p:nvPr/>
          </p:nvSpPr>
          <p:spPr bwMode="auto">
            <a:xfrm>
              <a:off x="6634163" y="3656013"/>
              <a:ext cx="44450" cy="60325"/>
            </a:xfrm>
            <a:custGeom>
              <a:avLst/>
              <a:gdLst>
                <a:gd name="T0" fmla="*/ 37 w 47"/>
                <a:gd name="T1" fmla="*/ 41 h 62"/>
                <a:gd name="T2" fmla="*/ 37 w 47"/>
                <a:gd name="T3" fmla="*/ 41 h 62"/>
                <a:gd name="T4" fmla="*/ 37 w 47"/>
                <a:gd name="T5" fmla="*/ 35 h 62"/>
                <a:gd name="T6" fmla="*/ 37 w 47"/>
                <a:gd name="T7" fmla="*/ 34 h 62"/>
                <a:gd name="T8" fmla="*/ 25 w 47"/>
                <a:gd name="T9" fmla="*/ 34 h 62"/>
                <a:gd name="T10" fmla="*/ 10 w 47"/>
                <a:gd name="T11" fmla="*/ 44 h 62"/>
                <a:gd name="T12" fmla="*/ 23 w 47"/>
                <a:gd name="T13" fmla="*/ 53 h 62"/>
                <a:gd name="T14" fmla="*/ 37 w 47"/>
                <a:gd name="T15" fmla="*/ 41 h 62"/>
                <a:gd name="T16" fmla="*/ 39 w 47"/>
                <a:gd name="T17" fmla="*/ 60 h 62"/>
                <a:gd name="T18" fmla="*/ 39 w 47"/>
                <a:gd name="T19" fmla="*/ 60 h 62"/>
                <a:gd name="T20" fmla="*/ 38 w 47"/>
                <a:gd name="T21" fmla="*/ 59 h 62"/>
                <a:gd name="T22" fmla="*/ 38 w 47"/>
                <a:gd name="T23" fmla="*/ 54 h 62"/>
                <a:gd name="T24" fmla="*/ 38 w 47"/>
                <a:gd name="T25" fmla="*/ 54 h 62"/>
                <a:gd name="T26" fmla="*/ 20 w 47"/>
                <a:gd name="T27" fmla="*/ 62 h 62"/>
                <a:gd name="T28" fmla="*/ 0 w 47"/>
                <a:gd name="T29" fmla="*/ 44 h 62"/>
                <a:gd name="T30" fmla="*/ 23 w 47"/>
                <a:gd name="T31" fmla="*/ 26 h 62"/>
                <a:gd name="T32" fmla="*/ 37 w 47"/>
                <a:gd name="T33" fmla="*/ 26 h 62"/>
                <a:gd name="T34" fmla="*/ 37 w 47"/>
                <a:gd name="T35" fmla="*/ 25 h 62"/>
                <a:gd name="T36" fmla="*/ 37 w 47"/>
                <a:gd name="T37" fmla="*/ 21 h 62"/>
                <a:gd name="T38" fmla="*/ 23 w 47"/>
                <a:gd name="T39" fmla="*/ 9 h 62"/>
                <a:gd name="T40" fmla="*/ 9 w 47"/>
                <a:gd name="T41" fmla="*/ 13 h 62"/>
                <a:gd name="T42" fmla="*/ 7 w 47"/>
                <a:gd name="T43" fmla="*/ 13 h 62"/>
                <a:gd name="T44" fmla="*/ 4 w 47"/>
                <a:gd name="T45" fmla="*/ 8 h 62"/>
                <a:gd name="T46" fmla="*/ 4 w 47"/>
                <a:gd name="T47" fmla="*/ 6 h 62"/>
                <a:gd name="T48" fmla="*/ 24 w 47"/>
                <a:gd name="T49" fmla="*/ 0 h 62"/>
                <a:gd name="T50" fmla="*/ 47 w 47"/>
                <a:gd name="T51" fmla="*/ 20 h 62"/>
                <a:gd name="T52" fmla="*/ 47 w 47"/>
                <a:gd name="T53" fmla="*/ 59 h 62"/>
                <a:gd name="T54" fmla="*/ 46 w 47"/>
                <a:gd name="T55" fmla="*/ 60 h 62"/>
                <a:gd name="T56" fmla="*/ 39 w 47"/>
                <a:gd name="T5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62">
                  <a:moveTo>
                    <a:pt x="37" y="41"/>
                  </a:moveTo>
                  <a:lnTo>
                    <a:pt x="37" y="41"/>
                  </a:lnTo>
                  <a:lnTo>
                    <a:pt x="37" y="35"/>
                  </a:lnTo>
                  <a:cubicBezTo>
                    <a:pt x="37" y="34"/>
                    <a:pt x="37" y="34"/>
                    <a:pt x="37" y="34"/>
                  </a:cubicBezTo>
                  <a:lnTo>
                    <a:pt x="25" y="34"/>
                  </a:lnTo>
                  <a:cubicBezTo>
                    <a:pt x="15" y="34"/>
                    <a:pt x="10" y="37"/>
                    <a:pt x="10" y="44"/>
                  </a:cubicBezTo>
                  <a:cubicBezTo>
                    <a:pt x="10" y="50"/>
                    <a:pt x="15" y="53"/>
                    <a:pt x="23" y="53"/>
                  </a:cubicBezTo>
                  <a:cubicBezTo>
                    <a:pt x="32" y="53"/>
                    <a:pt x="37" y="49"/>
                    <a:pt x="37" y="41"/>
                  </a:cubicBezTo>
                  <a:close/>
                  <a:moveTo>
                    <a:pt x="39" y="60"/>
                  </a:moveTo>
                  <a:lnTo>
                    <a:pt x="39" y="60"/>
                  </a:lnTo>
                  <a:cubicBezTo>
                    <a:pt x="38" y="60"/>
                    <a:pt x="38" y="60"/>
                    <a:pt x="38" y="59"/>
                  </a:cubicBezTo>
                  <a:lnTo>
                    <a:pt x="38" y="54"/>
                  </a:lnTo>
                  <a:lnTo>
                    <a:pt x="38" y="54"/>
                  </a:lnTo>
                  <a:cubicBezTo>
                    <a:pt x="35" y="59"/>
                    <a:pt x="29" y="62"/>
                    <a:pt x="20" y="62"/>
                  </a:cubicBezTo>
                  <a:cubicBezTo>
                    <a:pt x="9" y="62"/>
                    <a:pt x="0" y="56"/>
                    <a:pt x="0" y="44"/>
                  </a:cubicBezTo>
                  <a:cubicBezTo>
                    <a:pt x="0" y="32"/>
                    <a:pt x="9" y="26"/>
                    <a:pt x="23" y="26"/>
                  </a:cubicBezTo>
                  <a:lnTo>
                    <a:pt x="37" y="26"/>
                  </a:lnTo>
                  <a:cubicBezTo>
                    <a:pt x="37" y="26"/>
                    <a:pt x="37" y="26"/>
                    <a:pt x="37" y="25"/>
                  </a:cubicBezTo>
                  <a:lnTo>
                    <a:pt x="37" y="21"/>
                  </a:lnTo>
                  <a:cubicBezTo>
                    <a:pt x="37" y="13"/>
                    <a:pt x="34" y="9"/>
                    <a:pt x="23" y="9"/>
                  </a:cubicBezTo>
                  <a:cubicBezTo>
                    <a:pt x="17" y="9"/>
                    <a:pt x="12" y="11"/>
                    <a:pt x="9" y="13"/>
                  </a:cubicBezTo>
                  <a:cubicBezTo>
                    <a:pt x="8" y="14"/>
                    <a:pt x="8" y="14"/>
                    <a:pt x="7" y="13"/>
                  </a:cubicBezTo>
                  <a:lnTo>
                    <a:pt x="4" y="8"/>
                  </a:lnTo>
                  <a:cubicBezTo>
                    <a:pt x="3" y="7"/>
                    <a:pt x="4" y="6"/>
                    <a:pt x="4" y="6"/>
                  </a:cubicBezTo>
                  <a:cubicBezTo>
                    <a:pt x="9" y="2"/>
                    <a:pt x="15" y="0"/>
                    <a:pt x="24" y="0"/>
                  </a:cubicBezTo>
                  <a:cubicBezTo>
                    <a:pt x="41" y="0"/>
                    <a:pt x="47" y="6"/>
                    <a:pt x="47" y="20"/>
                  </a:cubicBezTo>
                  <a:lnTo>
                    <a:pt x="47" y="59"/>
                  </a:lnTo>
                  <a:cubicBezTo>
                    <a:pt x="47" y="60"/>
                    <a:pt x="47" y="60"/>
                    <a:pt x="46" y="60"/>
                  </a:cubicBezTo>
                  <a:lnTo>
                    <a:pt x="39" y="6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2" name="Freeform 35">
              <a:extLst>
                <a:ext uri="{FF2B5EF4-FFF2-40B4-BE49-F238E27FC236}">
                  <a16:creationId xmlns:a16="http://schemas.microsoft.com/office/drawing/2014/main" id="{595ED58A-94A8-43C4-8BE0-AD2A7E260AC9}"/>
                </a:ext>
              </a:extLst>
            </p:cNvPr>
            <p:cNvSpPr>
              <a:spLocks/>
            </p:cNvSpPr>
            <p:nvPr/>
          </p:nvSpPr>
          <p:spPr bwMode="auto">
            <a:xfrm>
              <a:off x="6697663" y="3656013"/>
              <a:ext cx="46038" cy="60325"/>
            </a:xfrm>
            <a:custGeom>
              <a:avLst/>
              <a:gdLst>
                <a:gd name="T0" fmla="*/ 38 w 47"/>
                <a:gd name="T1" fmla="*/ 59 h 61"/>
                <a:gd name="T2" fmla="*/ 38 w 47"/>
                <a:gd name="T3" fmla="*/ 59 h 61"/>
                <a:gd name="T4" fmla="*/ 36 w 47"/>
                <a:gd name="T5" fmla="*/ 58 h 61"/>
                <a:gd name="T6" fmla="*/ 36 w 47"/>
                <a:gd name="T7" fmla="*/ 53 h 61"/>
                <a:gd name="T8" fmla="*/ 36 w 47"/>
                <a:gd name="T9" fmla="*/ 53 h 61"/>
                <a:gd name="T10" fmla="*/ 20 w 47"/>
                <a:gd name="T11" fmla="*/ 61 h 61"/>
                <a:gd name="T12" fmla="*/ 0 w 47"/>
                <a:gd name="T13" fmla="*/ 38 h 61"/>
                <a:gd name="T14" fmla="*/ 0 w 47"/>
                <a:gd name="T15" fmla="*/ 2 h 61"/>
                <a:gd name="T16" fmla="*/ 1 w 47"/>
                <a:gd name="T17" fmla="*/ 0 h 61"/>
                <a:gd name="T18" fmla="*/ 9 w 47"/>
                <a:gd name="T19" fmla="*/ 0 h 61"/>
                <a:gd name="T20" fmla="*/ 10 w 47"/>
                <a:gd name="T21" fmla="*/ 2 h 61"/>
                <a:gd name="T22" fmla="*/ 10 w 47"/>
                <a:gd name="T23" fmla="*/ 36 h 61"/>
                <a:gd name="T24" fmla="*/ 23 w 47"/>
                <a:gd name="T25" fmla="*/ 51 h 61"/>
                <a:gd name="T26" fmla="*/ 36 w 47"/>
                <a:gd name="T27" fmla="*/ 37 h 61"/>
                <a:gd name="T28" fmla="*/ 36 w 47"/>
                <a:gd name="T29" fmla="*/ 2 h 61"/>
                <a:gd name="T30" fmla="*/ 38 w 47"/>
                <a:gd name="T31" fmla="*/ 0 h 61"/>
                <a:gd name="T32" fmla="*/ 45 w 47"/>
                <a:gd name="T33" fmla="*/ 0 h 61"/>
                <a:gd name="T34" fmla="*/ 47 w 47"/>
                <a:gd name="T35" fmla="*/ 2 h 61"/>
                <a:gd name="T36" fmla="*/ 47 w 47"/>
                <a:gd name="T37" fmla="*/ 58 h 61"/>
                <a:gd name="T38" fmla="*/ 45 w 47"/>
                <a:gd name="T39" fmla="*/ 59 h 61"/>
                <a:gd name="T40" fmla="*/ 38 w 47"/>
                <a:gd name="T4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1">
                  <a:moveTo>
                    <a:pt x="38" y="59"/>
                  </a:moveTo>
                  <a:lnTo>
                    <a:pt x="38" y="59"/>
                  </a:lnTo>
                  <a:cubicBezTo>
                    <a:pt x="37" y="59"/>
                    <a:pt x="36" y="59"/>
                    <a:pt x="36" y="58"/>
                  </a:cubicBezTo>
                  <a:lnTo>
                    <a:pt x="36" y="53"/>
                  </a:lnTo>
                  <a:lnTo>
                    <a:pt x="36" y="53"/>
                  </a:lnTo>
                  <a:cubicBezTo>
                    <a:pt x="33" y="58"/>
                    <a:pt x="28" y="61"/>
                    <a:pt x="20" y="61"/>
                  </a:cubicBezTo>
                  <a:cubicBezTo>
                    <a:pt x="7" y="61"/>
                    <a:pt x="0" y="52"/>
                    <a:pt x="0" y="38"/>
                  </a:cubicBezTo>
                  <a:lnTo>
                    <a:pt x="0" y="2"/>
                  </a:lnTo>
                  <a:cubicBezTo>
                    <a:pt x="0" y="1"/>
                    <a:pt x="0" y="0"/>
                    <a:pt x="1" y="0"/>
                  </a:cubicBezTo>
                  <a:lnTo>
                    <a:pt x="9" y="0"/>
                  </a:lnTo>
                  <a:cubicBezTo>
                    <a:pt x="9" y="0"/>
                    <a:pt x="10" y="1"/>
                    <a:pt x="10" y="2"/>
                  </a:cubicBezTo>
                  <a:lnTo>
                    <a:pt x="10" y="36"/>
                  </a:lnTo>
                  <a:cubicBezTo>
                    <a:pt x="10" y="46"/>
                    <a:pt x="14" y="51"/>
                    <a:pt x="23" y="51"/>
                  </a:cubicBezTo>
                  <a:cubicBezTo>
                    <a:pt x="31" y="51"/>
                    <a:pt x="36" y="46"/>
                    <a:pt x="36" y="37"/>
                  </a:cubicBezTo>
                  <a:lnTo>
                    <a:pt x="36" y="2"/>
                  </a:lnTo>
                  <a:cubicBezTo>
                    <a:pt x="36" y="1"/>
                    <a:pt x="37" y="0"/>
                    <a:pt x="38" y="0"/>
                  </a:cubicBezTo>
                  <a:lnTo>
                    <a:pt x="45" y="0"/>
                  </a:lnTo>
                  <a:cubicBezTo>
                    <a:pt x="46" y="0"/>
                    <a:pt x="47" y="1"/>
                    <a:pt x="47" y="2"/>
                  </a:cubicBezTo>
                  <a:lnTo>
                    <a:pt x="47" y="58"/>
                  </a:lnTo>
                  <a:cubicBezTo>
                    <a:pt x="47" y="59"/>
                    <a:pt x="46" y="59"/>
                    <a:pt x="45" y="59"/>
                  </a:cubicBezTo>
                  <a:lnTo>
                    <a:pt x="38" y="5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3" name="Freeform 36">
              <a:extLst>
                <a:ext uri="{FF2B5EF4-FFF2-40B4-BE49-F238E27FC236}">
                  <a16:creationId xmlns:a16="http://schemas.microsoft.com/office/drawing/2014/main" id="{BB4108DF-49E0-4DCD-BC9B-29701FAFB977}"/>
                </a:ext>
              </a:extLst>
            </p:cNvPr>
            <p:cNvSpPr>
              <a:spLocks/>
            </p:cNvSpPr>
            <p:nvPr/>
          </p:nvSpPr>
          <p:spPr bwMode="auto">
            <a:xfrm>
              <a:off x="6757988" y="3633788"/>
              <a:ext cx="28575" cy="79375"/>
            </a:xfrm>
            <a:custGeom>
              <a:avLst/>
              <a:gdLst>
                <a:gd name="T0" fmla="*/ 8 w 31"/>
                <a:gd name="T1" fmla="*/ 83 h 83"/>
                <a:gd name="T2" fmla="*/ 8 w 31"/>
                <a:gd name="T3" fmla="*/ 83 h 83"/>
                <a:gd name="T4" fmla="*/ 7 w 31"/>
                <a:gd name="T5" fmla="*/ 82 h 83"/>
                <a:gd name="T6" fmla="*/ 7 w 31"/>
                <a:gd name="T7" fmla="*/ 33 h 83"/>
                <a:gd name="T8" fmla="*/ 6 w 31"/>
                <a:gd name="T9" fmla="*/ 33 h 83"/>
                <a:gd name="T10" fmla="*/ 1 w 31"/>
                <a:gd name="T11" fmla="*/ 33 h 83"/>
                <a:gd name="T12" fmla="*/ 0 w 31"/>
                <a:gd name="T13" fmla="*/ 32 h 83"/>
                <a:gd name="T14" fmla="*/ 0 w 31"/>
                <a:gd name="T15" fmla="*/ 26 h 83"/>
                <a:gd name="T16" fmla="*/ 1 w 31"/>
                <a:gd name="T17" fmla="*/ 24 h 83"/>
                <a:gd name="T18" fmla="*/ 6 w 31"/>
                <a:gd name="T19" fmla="*/ 24 h 83"/>
                <a:gd name="T20" fmla="*/ 7 w 31"/>
                <a:gd name="T21" fmla="*/ 24 h 83"/>
                <a:gd name="T22" fmla="*/ 7 w 31"/>
                <a:gd name="T23" fmla="*/ 19 h 83"/>
                <a:gd name="T24" fmla="*/ 25 w 31"/>
                <a:gd name="T25" fmla="*/ 0 h 83"/>
                <a:gd name="T26" fmla="*/ 30 w 31"/>
                <a:gd name="T27" fmla="*/ 0 h 83"/>
                <a:gd name="T28" fmla="*/ 31 w 31"/>
                <a:gd name="T29" fmla="*/ 1 h 83"/>
                <a:gd name="T30" fmla="*/ 31 w 31"/>
                <a:gd name="T31" fmla="*/ 8 h 83"/>
                <a:gd name="T32" fmla="*/ 30 w 31"/>
                <a:gd name="T33" fmla="*/ 9 h 83"/>
                <a:gd name="T34" fmla="*/ 27 w 31"/>
                <a:gd name="T35" fmla="*/ 9 h 83"/>
                <a:gd name="T36" fmla="*/ 18 w 31"/>
                <a:gd name="T37" fmla="*/ 18 h 83"/>
                <a:gd name="T38" fmla="*/ 18 w 31"/>
                <a:gd name="T39" fmla="*/ 24 h 83"/>
                <a:gd name="T40" fmla="*/ 18 w 31"/>
                <a:gd name="T41" fmla="*/ 24 h 83"/>
                <a:gd name="T42" fmla="*/ 30 w 31"/>
                <a:gd name="T43" fmla="*/ 24 h 83"/>
                <a:gd name="T44" fmla="*/ 31 w 31"/>
                <a:gd name="T45" fmla="*/ 26 h 83"/>
                <a:gd name="T46" fmla="*/ 31 w 31"/>
                <a:gd name="T47" fmla="*/ 32 h 83"/>
                <a:gd name="T48" fmla="*/ 30 w 31"/>
                <a:gd name="T49" fmla="*/ 33 h 83"/>
                <a:gd name="T50" fmla="*/ 18 w 31"/>
                <a:gd name="T51" fmla="*/ 33 h 83"/>
                <a:gd name="T52" fmla="*/ 18 w 31"/>
                <a:gd name="T53" fmla="*/ 33 h 83"/>
                <a:gd name="T54" fmla="*/ 18 w 31"/>
                <a:gd name="T55" fmla="*/ 82 h 83"/>
                <a:gd name="T56" fmla="*/ 16 w 31"/>
                <a:gd name="T57" fmla="*/ 83 h 83"/>
                <a:gd name="T58" fmla="*/ 8 w 31"/>
                <a:gd name="T5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83">
                  <a:moveTo>
                    <a:pt x="8" y="83"/>
                  </a:moveTo>
                  <a:lnTo>
                    <a:pt x="8" y="83"/>
                  </a:lnTo>
                  <a:cubicBezTo>
                    <a:pt x="8" y="83"/>
                    <a:pt x="7" y="83"/>
                    <a:pt x="7" y="82"/>
                  </a:cubicBezTo>
                  <a:lnTo>
                    <a:pt x="7" y="33"/>
                  </a:lnTo>
                  <a:cubicBezTo>
                    <a:pt x="7" y="33"/>
                    <a:pt x="7" y="33"/>
                    <a:pt x="6" y="33"/>
                  </a:cubicBezTo>
                  <a:lnTo>
                    <a:pt x="1" y="33"/>
                  </a:lnTo>
                  <a:cubicBezTo>
                    <a:pt x="1" y="33"/>
                    <a:pt x="0" y="32"/>
                    <a:pt x="0" y="32"/>
                  </a:cubicBezTo>
                  <a:lnTo>
                    <a:pt x="0" y="26"/>
                  </a:lnTo>
                  <a:cubicBezTo>
                    <a:pt x="0" y="25"/>
                    <a:pt x="1" y="24"/>
                    <a:pt x="1" y="24"/>
                  </a:cubicBezTo>
                  <a:lnTo>
                    <a:pt x="6" y="24"/>
                  </a:lnTo>
                  <a:cubicBezTo>
                    <a:pt x="7" y="24"/>
                    <a:pt x="7" y="24"/>
                    <a:pt x="7" y="24"/>
                  </a:cubicBezTo>
                  <a:lnTo>
                    <a:pt x="7" y="19"/>
                  </a:lnTo>
                  <a:cubicBezTo>
                    <a:pt x="7" y="5"/>
                    <a:pt x="13" y="0"/>
                    <a:pt x="25" y="0"/>
                  </a:cubicBezTo>
                  <a:lnTo>
                    <a:pt x="30" y="0"/>
                  </a:lnTo>
                  <a:cubicBezTo>
                    <a:pt x="31" y="0"/>
                    <a:pt x="31" y="0"/>
                    <a:pt x="31" y="1"/>
                  </a:cubicBezTo>
                  <a:lnTo>
                    <a:pt x="31" y="8"/>
                  </a:lnTo>
                  <a:cubicBezTo>
                    <a:pt x="31" y="9"/>
                    <a:pt x="31" y="9"/>
                    <a:pt x="30" y="9"/>
                  </a:cubicBezTo>
                  <a:lnTo>
                    <a:pt x="27" y="9"/>
                  </a:lnTo>
                  <a:cubicBezTo>
                    <a:pt x="19" y="9"/>
                    <a:pt x="18" y="11"/>
                    <a:pt x="18" y="18"/>
                  </a:cubicBezTo>
                  <a:lnTo>
                    <a:pt x="18" y="24"/>
                  </a:lnTo>
                  <a:cubicBezTo>
                    <a:pt x="18" y="24"/>
                    <a:pt x="18" y="24"/>
                    <a:pt x="18" y="24"/>
                  </a:cubicBezTo>
                  <a:lnTo>
                    <a:pt x="30" y="24"/>
                  </a:lnTo>
                  <a:cubicBezTo>
                    <a:pt x="31" y="24"/>
                    <a:pt x="31" y="25"/>
                    <a:pt x="31" y="26"/>
                  </a:cubicBezTo>
                  <a:lnTo>
                    <a:pt x="31" y="32"/>
                  </a:lnTo>
                  <a:cubicBezTo>
                    <a:pt x="31" y="32"/>
                    <a:pt x="31" y="33"/>
                    <a:pt x="30" y="33"/>
                  </a:cubicBezTo>
                  <a:lnTo>
                    <a:pt x="18" y="33"/>
                  </a:lnTo>
                  <a:cubicBezTo>
                    <a:pt x="18" y="33"/>
                    <a:pt x="18" y="33"/>
                    <a:pt x="18" y="33"/>
                  </a:cubicBezTo>
                  <a:lnTo>
                    <a:pt x="18" y="82"/>
                  </a:lnTo>
                  <a:cubicBezTo>
                    <a:pt x="18" y="83"/>
                    <a:pt x="17" y="83"/>
                    <a:pt x="16" y="83"/>
                  </a:cubicBezTo>
                  <a:lnTo>
                    <a:pt x="8"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4" name="Freeform 37">
              <a:extLst>
                <a:ext uri="{FF2B5EF4-FFF2-40B4-BE49-F238E27FC236}">
                  <a16:creationId xmlns:a16="http://schemas.microsoft.com/office/drawing/2014/main" id="{FC59BF9B-0EE6-43CF-B4DC-4C15ACE41E2A}"/>
                </a:ext>
              </a:extLst>
            </p:cNvPr>
            <p:cNvSpPr>
              <a:spLocks/>
            </p:cNvSpPr>
            <p:nvPr/>
          </p:nvSpPr>
          <p:spPr bwMode="auto">
            <a:xfrm>
              <a:off x="6796088" y="3656013"/>
              <a:ext cx="46038" cy="60325"/>
            </a:xfrm>
            <a:custGeom>
              <a:avLst/>
              <a:gdLst>
                <a:gd name="T0" fmla="*/ 1 w 49"/>
                <a:gd name="T1" fmla="*/ 53 h 62"/>
                <a:gd name="T2" fmla="*/ 1 w 49"/>
                <a:gd name="T3" fmla="*/ 53 h 62"/>
                <a:gd name="T4" fmla="*/ 1 w 49"/>
                <a:gd name="T5" fmla="*/ 51 h 62"/>
                <a:gd name="T6" fmla="*/ 6 w 49"/>
                <a:gd name="T7" fmla="*/ 46 h 62"/>
                <a:gd name="T8" fmla="*/ 7 w 49"/>
                <a:gd name="T9" fmla="*/ 46 h 62"/>
                <a:gd name="T10" fmla="*/ 26 w 49"/>
                <a:gd name="T11" fmla="*/ 53 h 62"/>
                <a:gd name="T12" fmla="*/ 39 w 49"/>
                <a:gd name="T13" fmla="*/ 44 h 62"/>
                <a:gd name="T14" fmla="*/ 27 w 49"/>
                <a:gd name="T15" fmla="*/ 35 h 62"/>
                <a:gd name="T16" fmla="*/ 21 w 49"/>
                <a:gd name="T17" fmla="*/ 35 h 62"/>
                <a:gd name="T18" fmla="*/ 3 w 49"/>
                <a:gd name="T19" fmla="*/ 18 h 62"/>
                <a:gd name="T20" fmla="*/ 25 w 49"/>
                <a:gd name="T21" fmla="*/ 0 h 62"/>
                <a:gd name="T22" fmla="*/ 46 w 49"/>
                <a:gd name="T23" fmla="*/ 7 h 62"/>
                <a:gd name="T24" fmla="*/ 46 w 49"/>
                <a:gd name="T25" fmla="*/ 8 h 62"/>
                <a:gd name="T26" fmla="*/ 42 w 49"/>
                <a:gd name="T27" fmla="*/ 14 h 62"/>
                <a:gd name="T28" fmla="*/ 40 w 49"/>
                <a:gd name="T29" fmla="*/ 14 h 62"/>
                <a:gd name="T30" fmla="*/ 25 w 49"/>
                <a:gd name="T31" fmla="*/ 9 h 62"/>
                <a:gd name="T32" fmla="*/ 13 w 49"/>
                <a:gd name="T33" fmla="*/ 17 h 62"/>
                <a:gd name="T34" fmla="*/ 25 w 49"/>
                <a:gd name="T35" fmla="*/ 25 h 62"/>
                <a:gd name="T36" fmla="*/ 31 w 49"/>
                <a:gd name="T37" fmla="*/ 26 h 62"/>
                <a:gd name="T38" fmla="*/ 49 w 49"/>
                <a:gd name="T39" fmla="*/ 42 h 62"/>
                <a:gd name="T40" fmla="*/ 25 w 49"/>
                <a:gd name="T41" fmla="*/ 62 h 62"/>
                <a:gd name="T42" fmla="*/ 1 w 49"/>
                <a:gd name="T43"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62">
                  <a:moveTo>
                    <a:pt x="1" y="53"/>
                  </a:moveTo>
                  <a:lnTo>
                    <a:pt x="1" y="53"/>
                  </a:lnTo>
                  <a:cubicBezTo>
                    <a:pt x="0" y="52"/>
                    <a:pt x="0" y="52"/>
                    <a:pt x="1" y="51"/>
                  </a:cubicBezTo>
                  <a:lnTo>
                    <a:pt x="6" y="46"/>
                  </a:lnTo>
                  <a:cubicBezTo>
                    <a:pt x="6" y="45"/>
                    <a:pt x="7" y="45"/>
                    <a:pt x="7" y="46"/>
                  </a:cubicBezTo>
                  <a:cubicBezTo>
                    <a:pt x="12" y="50"/>
                    <a:pt x="19" y="53"/>
                    <a:pt x="26" y="53"/>
                  </a:cubicBezTo>
                  <a:cubicBezTo>
                    <a:pt x="34" y="53"/>
                    <a:pt x="39" y="49"/>
                    <a:pt x="39" y="44"/>
                  </a:cubicBezTo>
                  <a:cubicBezTo>
                    <a:pt x="39" y="39"/>
                    <a:pt x="36" y="36"/>
                    <a:pt x="27" y="35"/>
                  </a:cubicBezTo>
                  <a:lnTo>
                    <a:pt x="21" y="35"/>
                  </a:lnTo>
                  <a:cubicBezTo>
                    <a:pt x="9" y="33"/>
                    <a:pt x="3" y="28"/>
                    <a:pt x="3" y="18"/>
                  </a:cubicBezTo>
                  <a:cubicBezTo>
                    <a:pt x="3" y="7"/>
                    <a:pt x="11" y="0"/>
                    <a:pt x="25" y="0"/>
                  </a:cubicBezTo>
                  <a:cubicBezTo>
                    <a:pt x="34" y="0"/>
                    <a:pt x="41" y="3"/>
                    <a:pt x="46" y="7"/>
                  </a:cubicBezTo>
                  <a:cubicBezTo>
                    <a:pt x="47" y="7"/>
                    <a:pt x="47" y="8"/>
                    <a:pt x="46" y="8"/>
                  </a:cubicBezTo>
                  <a:lnTo>
                    <a:pt x="42" y="14"/>
                  </a:lnTo>
                  <a:cubicBezTo>
                    <a:pt x="42" y="14"/>
                    <a:pt x="41" y="14"/>
                    <a:pt x="40" y="14"/>
                  </a:cubicBezTo>
                  <a:cubicBezTo>
                    <a:pt x="37" y="11"/>
                    <a:pt x="31" y="9"/>
                    <a:pt x="25" y="9"/>
                  </a:cubicBezTo>
                  <a:cubicBezTo>
                    <a:pt x="17" y="9"/>
                    <a:pt x="13" y="12"/>
                    <a:pt x="13" y="17"/>
                  </a:cubicBezTo>
                  <a:cubicBezTo>
                    <a:pt x="13" y="22"/>
                    <a:pt x="16" y="24"/>
                    <a:pt x="25" y="25"/>
                  </a:cubicBezTo>
                  <a:lnTo>
                    <a:pt x="31" y="26"/>
                  </a:lnTo>
                  <a:cubicBezTo>
                    <a:pt x="43" y="27"/>
                    <a:pt x="49" y="33"/>
                    <a:pt x="49" y="42"/>
                  </a:cubicBezTo>
                  <a:cubicBezTo>
                    <a:pt x="49" y="54"/>
                    <a:pt x="40" y="62"/>
                    <a:pt x="25" y="62"/>
                  </a:cubicBezTo>
                  <a:cubicBezTo>
                    <a:pt x="14" y="62"/>
                    <a:pt x="5" y="57"/>
                    <a:pt x="1" y="53"/>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5" name="Freeform 38">
              <a:extLst>
                <a:ext uri="{FF2B5EF4-FFF2-40B4-BE49-F238E27FC236}">
                  <a16:creationId xmlns:a16="http://schemas.microsoft.com/office/drawing/2014/main" id="{0E759675-A7E8-41B4-B994-B946C6AA582D}"/>
                </a:ext>
              </a:extLst>
            </p:cNvPr>
            <p:cNvSpPr>
              <a:spLocks noEditPoints="1"/>
            </p:cNvSpPr>
            <p:nvPr/>
          </p:nvSpPr>
          <p:spPr bwMode="auto">
            <a:xfrm>
              <a:off x="6858000" y="3633788"/>
              <a:ext cx="9525" cy="79375"/>
            </a:xfrm>
            <a:custGeom>
              <a:avLst/>
              <a:gdLst>
                <a:gd name="T0" fmla="*/ 2 w 11"/>
                <a:gd name="T1" fmla="*/ 83 h 83"/>
                <a:gd name="T2" fmla="*/ 2 w 11"/>
                <a:gd name="T3" fmla="*/ 83 h 83"/>
                <a:gd name="T4" fmla="*/ 0 w 11"/>
                <a:gd name="T5" fmla="*/ 82 h 83"/>
                <a:gd name="T6" fmla="*/ 0 w 11"/>
                <a:gd name="T7" fmla="*/ 26 h 83"/>
                <a:gd name="T8" fmla="*/ 2 w 11"/>
                <a:gd name="T9" fmla="*/ 24 h 83"/>
                <a:gd name="T10" fmla="*/ 10 w 11"/>
                <a:gd name="T11" fmla="*/ 24 h 83"/>
                <a:gd name="T12" fmla="*/ 11 w 11"/>
                <a:gd name="T13" fmla="*/ 26 h 83"/>
                <a:gd name="T14" fmla="*/ 11 w 11"/>
                <a:gd name="T15" fmla="*/ 82 h 83"/>
                <a:gd name="T16" fmla="*/ 10 w 11"/>
                <a:gd name="T17" fmla="*/ 83 h 83"/>
                <a:gd name="T18" fmla="*/ 2 w 11"/>
                <a:gd name="T19" fmla="*/ 83 h 83"/>
                <a:gd name="T20" fmla="*/ 1 w 11"/>
                <a:gd name="T21" fmla="*/ 11 h 83"/>
                <a:gd name="T22" fmla="*/ 1 w 11"/>
                <a:gd name="T23" fmla="*/ 11 h 83"/>
                <a:gd name="T24" fmla="*/ 0 w 11"/>
                <a:gd name="T25" fmla="*/ 10 h 83"/>
                <a:gd name="T26" fmla="*/ 0 w 11"/>
                <a:gd name="T27" fmla="*/ 1 h 83"/>
                <a:gd name="T28" fmla="*/ 1 w 11"/>
                <a:gd name="T29" fmla="*/ 0 h 83"/>
                <a:gd name="T30" fmla="*/ 10 w 11"/>
                <a:gd name="T31" fmla="*/ 0 h 83"/>
                <a:gd name="T32" fmla="*/ 11 w 11"/>
                <a:gd name="T33" fmla="*/ 1 h 83"/>
                <a:gd name="T34" fmla="*/ 11 w 11"/>
                <a:gd name="T35" fmla="*/ 10 h 83"/>
                <a:gd name="T36" fmla="*/ 10 w 11"/>
                <a:gd name="T37" fmla="*/ 11 h 83"/>
                <a:gd name="T38" fmla="*/ 1 w 11"/>
                <a:gd name="T3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83">
                  <a:moveTo>
                    <a:pt x="2" y="83"/>
                  </a:moveTo>
                  <a:lnTo>
                    <a:pt x="2" y="83"/>
                  </a:lnTo>
                  <a:cubicBezTo>
                    <a:pt x="1" y="83"/>
                    <a:pt x="0" y="83"/>
                    <a:pt x="0" y="82"/>
                  </a:cubicBezTo>
                  <a:lnTo>
                    <a:pt x="0" y="26"/>
                  </a:lnTo>
                  <a:cubicBezTo>
                    <a:pt x="0" y="25"/>
                    <a:pt x="1" y="24"/>
                    <a:pt x="2" y="24"/>
                  </a:cubicBezTo>
                  <a:lnTo>
                    <a:pt x="10" y="24"/>
                  </a:lnTo>
                  <a:cubicBezTo>
                    <a:pt x="10" y="24"/>
                    <a:pt x="11" y="25"/>
                    <a:pt x="11" y="26"/>
                  </a:cubicBezTo>
                  <a:lnTo>
                    <a:pt x="11" y="82"/>
                  </a:lnTo>
                  <a:cubicBezTo>
                    <a:pt x="11" y="83"/>
                    <a:pt x="10" y="83"/>
                    <a:pt x="10" y="83"/>
                  </a:cubicBezTo>
                  <a:lnTo>
                    <a:pt x="2" y="83"/>
                  </a:lnTo>
                  <a:close/>
                  <a:moveTo>
                    <a:pt x="1" y="11"/>
                  </a:moveTo>
                  <a:lnTo>
                    <a:pt x="1" y="11"/>
                  </a:lnTo>
                  <a:cubicBezTo>
                    <a:pt x="1" y="11"/>
                    <a:pt x="0" y="11"/>
                    <a:pt x="0" y="10"/>
                  </a:cubicBezTo>
                  <a:lnTo>
                    <a:pt x="0" y="1"/>
                  </a:lnTo>
                  <a:cubicBezTo>
                    <a:pt x="0" y="0"/>
                    <a:pt x="1" y="0"/>
                    <a:pt x="1" y="0"/>
                  </a:cubicBezTo>
                  <a:lnTo>
                    <a:pt x="10" y="0"/>
                  </a:lnTo>
                  <a:cubicBezTo>
                    <a:pt x="11" y="0"/>
                    <a:pt x="11" y="0"/>
                    <a:pt x="11" y="1"/>
                  </a:cubicBezTo>
                  <a:lnTo>
                    <a:pt x="11" y="10"/>
                  </a:lnTo>
                  <a:cubicBezTo>
                    <a:pt x="11" y="11"/>
                    <a:pt x="11" y="11"/>
                    <a:pt x="10" y="11"/>
                  </a:cubicBezTo>
                  <a:lnTo>
                    <a:pt x="1" y="11"/>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6" name="Freeform 39">
              <a:extLst>
                <a:ext uri="{FF2B5EF4-FFF2-40B4-BE49-F238E27FC236}">
                  <a16:creationId xmlns:a16="http://schemas.microsoft.com/office/drawing/2014/main" id="{26E1E224-2E60-4B08-A529-D833CC441F56}"/>
                </a:ext>
              </a:extLst>
            </p:cNvPr>
            <p:cNvSpPr>
              <a:spLocks/>
            </p:cNvSpPr>
            <p:nvPr/>
          </p:nvSpPr>
          <p:spPr bwMode="auto">
            <a:xfrm>
              <a:off x="6884988" y="3656013"/>
              <a:ext cx="42863" cy="60325"/>
            </a:xfrm>
            <a:custGeom>
              <a:avLst/>
              <a:gdLst>
                <a:gd name="T0" fmla="*/ 2 w 45"/>
                <a:gd name="T1" fmla="*/ 16 h 62"/>
                <a:gd name="T2" fmla="*/ 2 w 45"/>
                <a:gd name="T3" fmla="*/ 16 h 62"/>
                <a:gd name="T4" fmla="*/ 25 w 45"/>
                <a:gd name="T5" fmla="*/ 0 h 62"/>
                <a:gd name="T6" fmla="*/ 45 w 45"/>
                <a:gd name="T7" fmla="*/ 10 h 62"/>
                <a:gd name="T8" fmla="*/ 45 w 45"/>
                <a:gd name="T9" fmla="*/ 12 h 62"/>
                <a:gd name="T10" fmla="*/ 39 w 45"/>
                <a:gd name="T11" fmla="*/ 16 h 62"/>
                <a:gd name="T12" fmla="*/ 38 w 45"/>
                <a:gd name="T13" fmla="*/ 16 h 62"/>
                <a:gd name="T14" fmla="*/ 25 w 45"/>
                <a:gd name="T15" fmla="*/ 10 h 62"/>
                <a:gd name="T16" fmla="*/ 12 w 45"/>
                <a:gd name="T17" fmla="*/ 19 h 62"/>
                <a:gd name="T18" fmla="*/ 10 w 45"/>
                <a:gd name="T19" fmla="*/ 31 h 62"/>
                <a:gd name="T20" fmla="*/ 12 w 45"/>
                <a:gd name="T21" fmla="*/ 43 h 62"/>
                <a:gd name="T22" fmla="*/ 25 w 45"/>
                <a:gd name="T23" fmla="*/ 52 h 62"/>
                <a:gd name="T24" fmla="*/ 38 w 45"/>
                <a:gd name="T25" fmla="*/ 46 h 62"/>
                <a:gd name="T26" fmla="*/ 39 w 45"/>
                <a:gd name="T27" fmla="*/ 46 h 62"/>
                <a:gd name="T28" fmla="*/ 45 w 45"/>
                <a:gd name="T29" fmla="*/ 50 h 62"/>
                <a:gd name="T30" fmla="*/ 45 w 45"/>
                <a:gd name="T31" fmla="*/ 52 h 62"/>
                <a:gd name="T32" fmla="*/ 25 w 45"/>
                <a:gd name="T33" fmla="*/ 62 h 62"/>
                <a:gd name="T34" fmla="*/ 2 w 45"/>
                <a:gd name="T35" fmla="*/ 46 h 62"/>
                <a:gd name="T36" fmla="*/ 0 w 45"/>
                <a:gd name="T37" fmla="*/ 31 h 62"/>
                <a:gd name="T38" fmla="*/ 2 w 45"/>
                <a:gd name="T39"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62">
                  <a:moveTo>
                    <a:pt x="2" y="16"/>
                  </a:moveTo>
                  <a:lnTo>
                    <a:pt x="2" y="16"/>
                  </a:lnTo>
                  <a:cubicBezTo>
                    <a:pt x="5" y="6"/>
                    <a:pt x="14" y="0"/>
                    <a:pt x="25" y="0"/>
                  </a:cubicBezTo>
                  <a:cubicBezTo>
                    <a:pt x="34" y="0"/>
                    <a:pt x="41" y="4"/>
                    <a:pt x="45" y="10"/>
                  </a:cubicBezTo>
                  <a:cubicBezTo>
                    <a:pt x="45" y="11"/>
                    <a:pt x="45" y="11"/>
                    <a:pt x="45" y="12"/>
                  </a:cubicBezTo>
                  <a:lnTo>
                    <a:pt x="39" y="16"/>
                  </a:lnTo>
                  <a:cubicBezTo>
                    <a:pt x="39" y="17"/>
                    <a:pt x="38" y="17"/>
                    <a:pt x="38" y="16"/>
                  </a:cubicBezTo>
                  <a:cubicBezTo>
                    <a:pt x="34" y="12"/>
                    <a:pt x="31" y="10"/>
                    <a:pt x="25" y="10"/>
                  </a:cubicBezTo>
                  <a:cubicBezTo>
                    <a:pt x="18" y="10"/>
                    <a:pt x="14" y="13"/>
                    <a:pt x="12" y="19"/>
                  </a:cubicBezTo>
                  <a:cubicBezTo>
                    <a:pt x="11" y="22"/>
                    <a:pt x="10" y="26"/>
                    <a:pt x="10" y="31"/>
                  </a:cubicBezTo>
                  <a:cubicBezTo>
                    <a:pt x="10" y="36"/>
                    <a:pt x="11" y="40"/>
                    <a:pt x="12" y="43"/>
                  </a:cubicBezTo>
                  <a:cubicBezTo>
                    <a:pt x="14" y="49"/>
                    <a:pt x="18" y="52"/>
                    <a:pt x="25" y="52"/>
                  </a:cubicBezTo>
                  <a:cubicBezTo>
                    <a:pt x="31" y="52"/>
                    <a:pt x="34" y="50"/>
                    <a:pt x="38" y="46"/>
                  </a:cubicBezTo>
                  <a:cubicBezTo>
                    <a:pt x="38" y="45"/>
                    <a:pt x="39" y="45"/>
                    <a:pt x="39" y="46"/>
                  </a:cubicBezTo>
                  <a:lnTo>
                    <a:pt x="45" y="50"/>
                  </a:lnTo>
                  <a:cubicBezTo>
                    <a:pt x="45" y="51"/>
                    <a:pt x="45" y="51"/>
                    <a:pt x="45" y="52"/>
                  </a:cubicBezTo>
                  <a:cubicBezTo>
                    <a:pt x="41" y="58"/>
                    <a:pt x="34" y="62"/>
                    <a:pt x="25" y="62"/>
                  </a:cubicBezTo>
                  <a:cubicBezTo>
                    <a:pt x="14" y="62"/>
                    <a:pt x="5" y="56"/>
                    <a:pt x="2" y="46"/>
                  </a:cubicBezTo>
                  <a:cubicBezTo>
                    <a:pt x="0" y="42"/>
                    <a:pt x="0" y="38"/>
                    <a:pt x="0" y="31"/>
                  </a:cubicBezTo>
                  <a:cubicBezTo>
                    <a:pt x="0" y="24"/>
                    <a:pt x="0" y="19"/>
                    <a:pt x="2" y="16"/>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7" name="Freeform 40">
              <a:extLst>
                <a:ext uri="{FF2B5EF4-FFF2-40B4-BE49-F238E27FC236}">
                  <a16:creationId xmlns:a16="http://schemas.microsoft.com/office/drawing/2014/main" id="{18F2994F-3A7D-433B-B1AF-7805182AFA75}"/>
                </a:ext>
              </a:extLst>
            </p:cNvPr>
            <p:cNvSpPr>
              <a:spLocks/>
            </p:cNvSpPr>
            <p:nvPr/>
          </p:nvSpPr>
          <p:spPr bwMode="auto">
            <a:xfrm>
              <a:off x="6943725" y="3633788"/>
              <a:ext cx="44450" cy="79375"/>
            </a:xfrm>
            <a:custGeom>
              <a:avLst/>
              <a:gdLst>
                <a:gd name="T0" fmla="*/ 38 w 47"/>
                <a:gd name="T1" fmla="*/ 83 h 83"/>
                <a:gd name="T2" fmla="*/ 38 w 47"/>
                <a:gd name="T3" fmla="*/ 83 h 83"/>
                <a:gd name="T4" fmla="*/ 37 w 47"/>
                <a:gd name="T5" fmla="*/ 82 h 83"/>
                <a:gd name="T6" fmla="*/ 37 w 47"/>
                <a:gd name="T7" fmla="*/ 48 h 83"/>
                <a:gd name="T8" fmla="*/ 24 w 47"/>
                <a:gd name="T9" fmla="*/ 33 h 83"/>
                <a:gd name="T10" fmla="*/ 10 w 47"/>
                <a:gd name="T11" fmla="*/ 47 h 83"/>
                <a:gd name="T12" fmla="*/ 10 w 47"/>
                <a:gd name="T13" fmla="*/ 82 h 83"/>
                <a:gd name="T14" fmla="*/ 9 w 47"/>
                <a:gd name="T15" fmla="*/ 83 h 83"/>
                <a:gd name="T16" fmla="*/ 1 w 47"/>
                <a:gd name="T17" fmla="*/ 83 h 83"/>
                <a:gd name="T18" fmla="*/ 0 w 47"/>
                <a:gd name="T19" fmla="*/ 82 h 83"/>
                <a:gd name="T20" fmla="*/ 0 w 47"/>
                <a:gd name="T21" fmla="*/ 1 h 83"/>
                <a:gd name="T22" fmla="*/ 1 w 47"/>
                <a:gd name="T23" fmla="*/ 0 h 83"/>
                <a:gd name="T24" fmla="*/ 9 w 47"/>
                <a:gd name="T25" fmla="*/ 0 h 83"/>
                <a:gd name="T26" fmla="*/ 10 w 47"/>
                <a:gd name="T27" fmla="*/ 1 h 83"/>
                <a:gd name="T28" fmla="*/ 10 w 47"/>
                <a:gd name="T29" fmla="*/ 31 h 83"/>
                <a:gd name="T30" fmla="*/ 10 w 47"/>
                <a:gd name="T31" fmla="*/ 31 h 83"/>
                <a:gd name="T32" fmla="*/ 27 w 47"/>
                <a:gd name="T33" fmla="*/ 23 h 83"/>
                <a:gd name="T34" fmla="*/ 47 w 47"/>
                <a:gd name="T35" fmla="*/ 45 h 83"/>
                <a:gd name="T36" fmla="*/ 47 w 47"/>
                <a:gd name="T37" fmla="*/ 82 h 83"/>
                <a:gd name="T38" fmla="*/ 46 w 47"/>
                <a:gd name="T39" fmla="*/ 83 h 83"/>
                <a:gd name="T40" fmla="*/ 38 w 47"/>
                <a:gd name="T4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3">
                  <a:moveTo>
                    <a:pt x="38" y="83"/>
                  </a:moveTo>
                  <a:lnTo>
                    <a:pt x="38" y="83"/>
                  </a:lnTo>
                  <a:cubicBezTo>
                    <a:pt x="37" y="83"/>
                    <a:pt x="37" y="83"/>
                    <a:pt x="37" y="82"/>
                  </a:cubicBezTo>
                  <a:lnTo>
                    <a:pt x="37" y="48"/>
                  </a:lnTo>
                  <a:cubicBezTo>
                    <a:pt x="37" y="38"/>
                    <a:pt x="33" y="33"/>
                    <a:pt x="24" y="33"/>
                  </a:cubicBezTo>
                  <a:cubicBezTo>
                    <a:pt x="16" y="33"/>
                    <a:pt x="10" y="38"/>
                    <a:pt x="10" y="47"/>
                  </a:cubicBezTo>
                  <a:lnTo>
                    <a:pt x="10" y="82"/>
                  </a:lnTo>
                  <a:cubicBezTo>
                    <a:pt x="10" y="83"/>
                    <a:pt x="10" y="83"/>
                    <a:pt x="9" y="83"/>
                  </a:cubicBezTo>
                  <a:lnTo>
                    <a:pt x="1" y="83"/>
                  </a:lnTo>
                  <a:cubicBezTo>
                    <a:pt x="0" y="83"/>
                    <a:pt x="0" y="83"/>
                    <a:pt x="0" y="82"/>
                  </a:cubicBezTo>
                  <a:lnTo>
                    <a:pt x="0" y="1"/>
                  </a:lnTo>
                  <a:cubicBezTo>
                    <a:pt x="0" y="0"/>
                    <a:pt x="0" y="0"/>
                    <a:pt x="1" y="0"/>
                  </a:cubicBezTo>
                  <a:lnTo>
                    <a:pt x="9" y="0"/>
                  </a:lnTo>
                  <a:cubicBezTo>
                    <a:pt x="10" y="0"/>
                    <a:pt x="10" y="0"/>
                    <a:pt x="10" y="1"/>
                  </a:cubicBezTo>
                  <a:lnTo>
                    <a:pt x="10" y="31"/>
                  </a:lnTo>
                  <a:lnTo>
                    <a:pt x="10" y="31"/>
                  </a:lnTo>
                  <a:cubicBezTo>
                    <a:pt x="13" y="26"/>
                    <a:pt x="19" y="23"/>
                    <a:pt x="27" y="23"/>
                  </a:cubicBezTo>
                  <a:cubicBezTo>
                    <a:pt x="40" y="23"/>
                    <a:pt x="47" y="32"/>
                    <a:pt x="47" y="45"/>
                  </a:cubicBezTo>
                  <a:lnTo>
                    <a:pt x="47" y="82"/>
                  </a:lnTo>
                  <a:cubicBezTo>
                    <a:pt x="47" y="83"/>
                    <a:pt x="47" y="83"/>
                    <a:pt x="46" y="83"/>
                  </a:cubicBezTo>
                  <a:lnTo>
                    <a:pt x="38"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8" name="Freeform 41">
              <a:extLst>
                <a:ext uri="{FF2B5EF4-FFF2-40B4-BE49-F238E27FC236}">
                  <a16:creationId xmlns:a16="http://schemas.microsoft.com/office/drawing/2014/main" id="{53310C52-4864-4F24-A3B0-185F2C45761C}"/>
                </a:ext>
              </a:extLst>
            </p:cNvPr>
            <p:cNvSpPr>
              <a:spLocks/>
            </p:cNvSpPr>
            <p:nvPr/>
          </p:nvSpPr>
          <p:spPr bwMode="auto">
            <a:xfrm>
              <a:off x="7002463" y="3638550"/>
              <a:ext cx="26988" cy="76200"/>
            </a:xfrm>
            <a:custGeom>
              <a:avLst/>
              <a:gdLst>
                <a:gd name="T0" fmla="*/ 23 w 29"/>
                <a:gd name="T1" fmla="*/ 78 h 78"/>
                <a:gd name="T2" fmla="*/ 23 w 29"/>
                <a:gd name="T3" fmla="*/ 78 h 78"/>
                <a:gd name="T4" fmla="*/ 7 w 29"/>
                <a:gd name="T5" fmla="*/ 61 h 78"/>
                <a:gd name="T6" fmla="*/ 7 w 29"/>
                <a:gd name="T7" fmla="*/ 27 h 78"/>
                <a:gd name="T8" fmla="*/ 7 w 29"/>
                <a:gd name="T9" fmla="*/ 27 h 78"/>
                <a:gd name="T10" fmla="*/ 2 w 29"/>
                <a:gd name="T11" fmla="*/ 27 h 78"/>
                <a:gd name="T12" fmla="*/ 0 w 29"/>
                <a:gd name="T13" fmla="*/ 26 h 78"/>
                <a:gd name="T14" fmla="*/ 0 w 29"/>
                <a:gd name="T15" fmla="*/ 20 h 78"/>
                <a:gd name="T16" fmla="*/ 2 w 29"/>
                <a:gd name="T17" fmla="*/ 18 h 78"/>
                <a:gd name="T18" fmla="*/ 7 w 29"/>
                <a:gd name="T19" fmla="*/ 18 h 78"/>
                <a:gd name="T20" fmla="*/ 7 w 29"/>
                <a:gd name="T21" fmla="*/ 18 h 78"/>
                <a:gd name="T22" fmla="*/ 7 w 29"/>
                <a:gd name="T23" fmla="*/ 1 h 78"/>
                <a:gd name="T24" fmla="*/ 9 w 29"/>
                <a:gd name="T25" fmla="*/ 0 h 78"/>
                <a:gd name="T26" fmla="*/ 17 w 29"/>
                <a:gd name="T27" fmla="*/ 0 h 78"/>
                <a:gd name="T28" fmla="*/ 18 w 29"/>
                <a:gd name="T29" fmla="*/ 1 h 78"/>
                <a:gd name="T30" fmla="*/ 18 w 29"/>
                <a:gd name="T31" fmla="*/ 18 h 78"/>
                <a:gd name="T32" fmla="*/ 18 w 29"/>
                <a:gd name="T33" fmla="*/ 18 h 78"/>
                <a:gd name="T34" fmla="*/ 28 w 29"/>
                <a:gd name="T35" fmla="*/ 18 h 78"/>
                <a:gd name="T36" fmla="*/ 29 w 29"/>
                <a:gd name="T37" fmla="*/ 20 h 78"/>
                <a:gd name="T38" fmla="*/ 29 w 29"/>
                <a:gd name="T39" fmla="*/ 26 h 78"/>
                <a:gd name="T40" fmla="*/ 28 w 29"/>
                <a:gd name="T41" fmla="*/ 27 h 78"/>
                <a:gd name="T42" fmla="*/ 18 w 29"/>
                <a:gd name="T43" fmla="*/ 27 h 78"/>
                <a:gd name="T44" fmla="*/ 18 w 29"/>
                <a:gd name="T45" fmla="*/ 27 h 78"/>
                <a:gd name="T46" fmla="*/ 18 w 29"/>
                <a:gd name="T47" fmla="*/ 61 h 78"/>
                <a:gd name="T48" fmla="*/ 25 w 29"/>
                <a:gd name="T49" fmla="*/ 68 h 78"/>
                <a:gd name="T50" fmla="*/ 28 w 29"/>
                <a:gd name="T51" fmla="*/ 68 h 78"/>
                <a:gd name="T52" fmla="*/ 29 w 29"/>
                <a:gd name="T53" fmla="*/ 70 h 78"/>
                <a:gd name="T54" fmla="*/ 29 w 29"/>
                <a:gd name="T55" fmla="*/ 77 h 78"/>
                <a:gd name="T56" fmla="*/ 28 w 29"/>
                <a:gd name="T57" fmla="*/ 78 h 78"/>
                <a:gd name="T58" fmla="*/ 23 w 29"/>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23" y="78"/>
                  </a:moveTo>
                  <a:lnTo>
                    <a:pt x="23" y="78"/>
                  </a:lnTo>
                  <a:cubicBezTo>
                    <a:pt x="12" y="78"/>
                    <a:pt x="7" y="73"/>
                    <a:pt x="7" y="61"/>
                  </a:cubicBezTo>
                  <a:lnTo>
                    <a:pt x="7" y="27"/>
                  </a:lnTo>
                  <a:cubicBezTo>
                    <a:pt x="7" y="27"/>
                    <a:pt x="7" y="27"/>
                    <a:pt x="7" y="27"/>
                  </a:cubicBezTo>
                  <a:lnTo>
                    <a:pt x="2" y="27"/>
                  </a:lnTo>
                  <a:cubicBezTo>
                    <a:pt x="1" y="27"/>
                    <a:pt x="0" y="26"/>
                    <a:pt x="0" y="26"/>
                  </a:cubicBezTo>
                  <a:lnTo>
                    <a:pt x="0" y="20"/>
                  </a:lnTo>
                  <a:cubicBezTo>
                    <a:pt x="0" y="19"/>
                    <a:pt x="1" y="18"/>
                    <a:pt x="2" y="18"/>
                  </a:cubicBezTo>
                  <a:lnTo>
                    <a:pt x="7" y="18"/>
                  </a:lnTo>
                  <a:cubicBezTo>
                    <a:pt x="7" y="18"/>
                    <a:pt x="7" y="18"/>
                    <a:pt x="7" y="18"/>
                  </a:cubicBezTo>
                  <a:lnTo>
                    <a:pt x="7" y="1"/>
                  </a:lnTo>
                  <a:cubicBezTo>
                    <a:pt x="7" y="0"/>
                    <a:pt x="8" y="0"/>
                    <a:pt x="9" y="0"/>
                  </a:cubicBezTo>
                  <a:lnTo>
                    <a:pt x="17" y="0"/>
                  </a:lnTo>
                  <a:cubicBezTo>
                    <a:pt x="17" y="0"/>
                    <a:pt x="18" y="0"/>
                    <a:pt x="18" y="1"/>
                  </a:cubicBezTo>
                  <a:lnTo>
                    <a:pt x="18" y="18"/>
                  </a:lnTo>
                  <a:cubicBezTo>
                    <a:pt x="18" y="18"/>
                    <a:pt x="18" y="18"/>
                    <a:pt x="18" y="18"/>
                  </a:cubicBezTo>
                  <a:lnTo>
                    <a:pt x="28" y="18"/>
                  </a:lnTo>
                  <a:cubicBezTo>
                    <a:pt x="29" y="18"/>
                    <a:pt x="29" y="19"/>
                    <a:pt x="29" y="20"/>
                  </a:cubicBezTo>
                  <a:lnTo>
                    <a:pt x="29" y="26"/>
                  </a:lnTo>
                  <a:cubicBezTo>
                    <a:pt x="29" y="26"/>
                    <a:pt x="29" y="27"/>
                    <a:pt x="28" y="27"/>
                  </a:cubicBezTo>
                  <a:lnTo>
                    <a:pt x="18" y="27"/>
                  </a:lnTo>
                  <a:cubicBezTo>
                    <a:pt x="18" y="27"/>
                    <a:pt x="18" y="27"/>
                    <a:pt x="18" y="27"/>
                  </a:cubicBezTo>
                  <a:lnTo>
                    <a:pt x="18" y="61"/>
                  </a:lnTo>
                  <a:cubicBezTo>
                    <a:pt x="18" y="67"/>
                    <a:pt x="20" y="68"/>
                    <a:pt x="25" y="68"/>
                  </a:cubicBezTo>
                  <a:lnTo>
                    <a:pt x="28" y="68"/>
                  </a:lnTo>
                  <a:cubicBezTo>
                    <a:pt x="29" y="68"/>
                    <a:pt x="29" y="69"/>
                    <a:pt x="29" y="70"/>
                  </a:cubicBezTo>
                  <a:lnTo>
                    <a:pt x="29" y="77"/>
                  </a:lnTo>
                  <a:cubicBezTo>
                    <a:pt x="29" y="78"/>
                    <a:pt x="29" y="78"/>
                    <a:pt x="28" y="78"/>
                  </a:cubicBezTo>
                  <a:lnTo>
                    <a:pt x="23" y="78"/>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grpSp>
      <p:sp>
        <p:nvSpPr>
          <p:cNvPr id="248" name="Textfeld 247">
            <a:extLst>
              <a:ext uri="{FF2B5EF4-FFF2-40B4-BE49-F238E27FC236}">
                <a16:creationId xmlns:a16="http://schemas.microsoft.com/office/drawing/2014/main" id="{BC115F2A-5B0E-41B9-94C0-D0A5EE941914}"/>
              </a:ext>
            </a:extLst>
          </p:cNvPr>
          <p:cNvSpPr txBox="1"/>
          <p:nvPr userDrawn="1"/>
        </p:nvSpPr>
        <p:spPr>
          <a:xfrm rot="16200000">
            <a:off x="10704556" y="5210381"/>
            <a:ext cx="3212976" cy="69250"/>
          </a:xfrm>
          <a:prstGeom prst="rect">
            <a:avLst/>
          </a:prstGeom>
          <a:noFill/>
        </p:spPr>
        <p:txBody>
          <a:bodyPr wrap="square" lIns="0" tIns="0" rIns="0" bIns="0" rtlCol="0">
            <a:spAutoFit/>
          </a:bodyPr>
          <a:lstStyle/>
          <a:p>
            <a:r>
              <a:rPr lang="de-CH" sz="450" spc="30" baseline="0" dirty="0">
                <a:solidFill>
                  <a:schemeClr val="bg1">
                    <a:lumMod val="75000"/>
                  </a:schemeClr>
                </a:solidFill>
              </a:rPr>
              <a:t>Erstellt durch Vorlagenbauer.ch</a:t>
            </a:r>
          </a:p>
        </p:txBody>
      </p:sp>
    </p:spTree>
    <p:extLst>
      <p:ext uri="{BB962C8B-B14F-4D97-AF65-F5344CB8AC3E}">
        <p14:creationId xmlns:p14="http://schemas.microsoft.com/office/powerpoint/2010/main" val="376999535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5013" y="1352800"/>
            <a:ext cx="11420708" cy="1407996"/>
          </a:xfrm>
        </p:spPr>
        <p:txBody>
          <a:bodyPr/>
          <a:lstStyle>
            <a:lvl1pPr>
              <a:defRPr sz="2900">
                <a:solidFill>
                  <a:srgbClr val="47526E"/>
                </a:solidFill>
              </a:defRPr>
            </a:lvl1pPr>
          </a:lstStyle>
          <a:p>
            <a:br>
              <a:rPr lang="de-CH" dirty="0"/>
            </a:br>
            <a:r>
              <a:rPr lang="de-CH" dirty="0"/>
              <a:t>Präsentationstitel</a:t>
            </a:r>
          </a:p>
        </p:txBody>
      </p:sp>
      <p:sp>
        <p:nvSpPr>
          <p:cNvPr id="16" name="Textfeld 15">
            <a:extLst>
              <a:ext uri="{FF2B5EF4-FFF2-40B4-BE49-F238E27FC236}">
                <a16:creationId xmlns:a16="http://schemas.microsoft.com/office/drawing/2014/main" id="{A9A8ADED-8E6E-4A5E-950C-6CB4C5EF1678}"/>
              </a:ext>
            </a:extLst>
          </p:cNvPr>
          <p:cNvSpPr txBox="1"/>
          <p:nvPr userDrawn="1"/>
        </p:nvSpPr>
        <p:spPr>
          <a:xfrm rot="16200000">
            <a:off x="10704556" y="5210381"/>
            <a:ext cx="3212976" cy="69250"/>
          </a:xfrm>
          <a:prstGeom prst="rect">
            <a:avLst/>
          </a:prstGeom>
          <a:noFill/>
        </p:spPr>
        <p:txBody>
          <a:bodyPr wrap="square" lIns="0" tIns="0" rIns="0" bIns="0" rtlCol="0">
            <a:spAutoFit/>
          </a:bodyPr>
          <a:lstStyle/>
          <a:p>
            <a:r>
              <a:rPr lang="de-CH" sz="450" spc="30" baseline="0" dirty="0">
                <a:solidFill>
                  <a:schemeClr val="bg1">
                    <a:lumMod val="75000"/>
                  </a:schemeClr>
                </a:solidFill>
              </a:rPr>
              <a:t>Erstellt durch Vorlagenbauer.ch</a:t>
            </a:r>
          </a:p>
        </p:txBody>
      </p:sp>
      <p:grpSp>
        <p:nvGrpSpPr>
          <p:cNvPr id="17" name="Gruppieren 16">
            <a:extLst>
              <a:ext uri="{FF2B5EF4-FFF2-40B4-BE49-F238E27FC236}">
                <a16:creationId xmlns:a16="http://schemas.microsoft.com/office/drawing/2014/main" id="{E84A1A72-8B0A-473B-8BA3-EF1B419DF790}"/>
              </a:ext>
            </a:extLst>
          </p:cNvPr>
          <p:cNvGrpSpPr>
            <a:grpSpLocks noChangeAspect="1"/>
          </p:cNvGrpSpPr>
          <p:nvPr userDrawn="1"/>
        </p:nvGrpSpPr>
        <p:grpSpPr>
          <a:xfrm>
            <a:off x="9349538" y="6059505"/>
            <a:ext cx="2470151" cy="614363"/>
            <a:chOff x="5176838" y="3122613"/>
            <a:chExt cx="1852613" cy="614363"/>
          </a:xfrm>
        </p:grpSpPr>
        <p:sp>
          <p:nvSpPr>
            <p:cNvPr id="18" name="Freeform 5">
              <a:extLst>
                <a:ext uri="{FF2B5EF4-FFF2-40B4-BE49-F238E27FC236}">
                  <a16:creationId xmlns:a16="http://schemas.microsoft.com/office/drawing/2014/main" id="{1DB29908-162D-4130-861B-A93548B17BB4}"/>
                </a:ext>
              </a:extLst>
            </p:cNvPr>
            <p:cNvSpPr>
              <a:spLocks noEditPoints="1"/>
            </p:cNvSpPr>
            <p:nvPr/>
          </p:nvSpPr>
          <p:spPr bwMode="auto">
            <a:xfrm>
              <a:off x="5683250" y="3273425"/>
              <a:ext cx="203200" cy="290513"/>
            </a:xfrm>
            <a:custGeom>
              <a:avLst/>
              <a:gdLst>
                <a:gd name="T0" fmla="*/ 122 w 212"/>
                <a:gd name="T1" fmla="*/ 173 h 301"/>
                <a:gd name="T2" fmla="*/ 122 w 212"/>
                <a:gd name="T3" fmla="*/ 173 h 301"/>
                <a:gd name="T4" fmla="*/ 98 w 212"/>
                <a:gd name="T5" fmla="*/ 170 h 301"/>
                <a:gd name="T6" fmla="*/ 61 w 212"/>
                <a:gd name="T7" fmla="*/ 170 h 301"/>
                <a:gd name="T8" fmla="*/ 61 w 212"/>
                <a:gd name="T9" fmla="*/ 251 h 301"/>
                <a:gd name="T10" fmla="*/ 100 w 212"/>
                <a:gd name="T11" fmla="*/ 251 h 301"/>
                <a:gd name="T12" fmla="*/ 128 w 212"/>
                <a:gd name="T13" fmla="*/ 244 h 301"/>
                <a:gd name="T14" fmla="*/ 144 w 212"/>
                <a:gd name="T15" fmla="*/ 209 h 301"/>
                <a:gd name="T16" fmla="*/ 122 w 212"/>
                <a:gd name="T17" fmla="*/ 173 h 301"/>
                <a:gd name="T18" fmla="*/ 120 w 212"/>
                <a:gd name="T19" fmla="*/ 56 h 301"/>
                <a:gd name="T20" fmla="*/ 120 w 212"/>
                <a:gd name="T21" fmla="*/ 56 h 301"/>
                <a:gd name="T22" fmla="*/ 95 w 212"/>
                <a:gd name="T23" fmla="*/ 52 h 301"/>
                <a:gd name="T24" fmla="*/ 60 w 212"/>
                <a:gd name="T25" fmla="*/ 52 h 301"/>
                <a:gd name="T26" fmla="*/ 60 w 212"/>
                <a:gd name="T27" fmla="*/ 120 h 301"/>
                <a:gd name="T28" fmla="*/ 96 w 212"/>
                <a:gd name="T29" fmla="*/ 120 h 301"/>
                <a:gd name="T30" fmla="*/ 122 w 212"/>
                <a:gd name="T31" fmla="*/ 117 h 301"/>
                <a:gd name="T32" fmla="*/ 137 w 212"/>
                <a:gd name="T33" fmla="*/ 86 h 301"/>
                <a:gd name="T34" fmla="*/ 120 w 212"/>
                <a:gd name="T35" fmla="*/ 56 h 301"/>
                <a:gd name="T36" fmla="*/ 133 w 212"/>
                <a:gd name="T37" fmla="*/ 300 h 301"/>
                <a:gd name="T38" fmla="*/ 133 w 212"/>
                <a:gd name="T39" fmla="*/ 300 h 301"/>
                <a:gd name="T40" fmla="*/ 95 w 212"/>
                <a:gd name="T41" fmla="*/ 301 h 301"/>
                <a:gd name="T42" fmla="*/ 0 w 212"/>
                <a:gd name="T43" fmla="*/ 301 h 301"/>
                <a:gd name="T44" fmla="*/ 0 w 212"/>
                <a:gd name="T45" fmla="*/ 0 h 301"/>
                <a:gd name="T46" fmla="*/ 102 w 212"/>
                <a:gd name="T47" fmla="*/ 0 h 301"/>
                <a:gd name="T48" fmla="*/ 176 w 212"/>
                <a:gd name="T49" fmla="*/ 22 h 301"/>
                <a:gd name="T50" fmla="*/ 200 w 212"/>
                <a:gd name="T51" fmla="*/ 75 h 301"/>
                <a:gd name="T52" fmla="*/ 180 w 212"/>
                <a:gd name="T53" fmla="*/ 126 h 301"/>
                <a:gd name="T54" fmla="*/ 152 w 212"/>
                <a:gd name="T55" fmla="*/ 141 h 301"/>
                <a:gd name="T56" fmla="*/ 212 w 212"/>
                <a:gd name="T57" fmla="*/ 217 h 301"/>
                <a:gd name="T58" fmla="*/ 133 w 212"/>
                <a:gd name="T59"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301">
                  <a:moveTo>
                    <a:pt x="122" y="173"/>
                  </a:moveTo>
                  <a:lnTo>
                    <a:pt x="122" y="173"/>
                  </a:lnTo>
                  <a:cubicBezTo>
                    <a:pt x="114" y="171"/>
                    <a:pt x="109" y="170"/>
                    <a:pt x="98" y="170"/>
                  </a:cubicBezTo>
                  <a:lnTo>
                    <a:pt x="61" y="170"/>
                  </a:lnTo>
                  <a:lnTo>
                    <a:pt x="61" y="251"/>
                  </a:lnTo>
                  <a:lnTo>
                    <a:pt x="100" y="251"/>
                  </a:lnTo>
                  <a:cubicBezTo>
                    <a:pt x="112" y="251"/>
                    <a:pt x="122" y="250"/>
                    <a:pt x="128" y="244"/>
                  </a:cubicBezTo>
                  <a:cubicBezTo>
                    <a:pt x="137" y="237"/>
                    <a:pt x="144" y="224"/>
                    <a:pt x="144" y="209"/>
                  </a:cubicBezTo>
                  <a:cubicBezTo>
                    <a:pt x="144" y="192"/>
                    <a:pt x="135" y="177"/>
                    <a:pt x="122" y="173"/>
                  </a:cubicBezTo>
                  <a:close/>
                  <a:moveTo>
                    <a:pt x="120" y="56"/>
                  </a:moveTo>
                  <a:lnTo>
                    <a:pt x="120" y="56"/>
                  </a:lnTo>
                  <a:cubicBezTo>
                    <a:pt x="115" y="53"/>
                    <a:pt x="108" y="52"/>
                    <a:pt x="95" y="52"/>
                  </a:cubicBezTo>
                  <a:lnTo>
                    <a:pt x="60" y="52"/>
                  </a:lnTo>
                  <a:lnTo>
                    <a:pt x="60" y="120"/>
                  </a:lnTo>
                  <a:lnTo>
                    <a:pt x="96" y="120"/>
                  </a:lnTo>
                  <a:cubicBezTo>
                    <a:pt x="110" y="120"/>
                    <a:pt x="116" y="119"/>
                    <a:pt x="122" y="117"/>
                  </a:cubicBezTo>
                  <a:cubicBezTo>
                    <a:pt x="130" y="112"/>
                    <a:pt x="137" y="98"/>
                    <a:pt x="137" y="86"/>
                  </a:cubicBezTo>
                  <a:cubicBezTo>
                    <a:pt x="137" y="73"/>
                    <a:pt x="131" y="60"/>
                    <a:pt x="120" y="56"/>
                  </a:cubicBezTo>
                  <a:close/>
                  <a:moveTo>
                    <a:pt x="133" y="300"/>
                  </a:moveTo>
                  <a:lnTo>
                    <a:pt x="133" y="300"/>
                  </a:lnTo>
                  <a:cubicBezTo>
                    <a:pt x="124" y="300"/>
                    <a:pt x="111" y="301"/>
                    <a:pt x="95" y="301"/>
                  </a:cubicBezTo>
                  <a:lnTo>
                    <a:pt x="0" y="301"/>
                  </a:lnTo>
                  <a:lnTo>
                    <a:pt x="0" y="0"/>
                  </a:lnTo>
                  <a:lnTo>
                    <a:pt x="102" y="0"/>
                  </a:lnTo>
                  <a:cubicBezTo>
                    <a:pt x="138" y="0"/>
                    <a:pt x="157" y="6"/>
                    <a:pt x="176" y="22"/>
                  </a:cubicBezTo>
                  <a:cubicBezTo>
                    <a:pt x="192" y="37"/>
                    <a:pt x="200" y="54"/>
                    <a:pt x="200" y="75"/>
                  </a:cubicBezTo>
                  <a:cubicBezTo>
                    <a:pt x="200" y="96"/>
                    <a:pt x="193" y="113"/>
                    <a:pt x="180" y="126"/>
                  </a:cubicBezTo>
                  <a:cubicBezTo>
                    <a:pt x="171" y="134"/>
                    <a:pt x="166" y="137"/>
                    <a:pt x="152" y="141"/>
                  </a:cubicBezTo>
                  <a:cubicBezTo>
                    <a:pt x="189" y="152"/>
                    <a:pt x="212" y="177"/>
                    <a:pt x="212" y="217"/>
                  </a:cubicBezTo>
                  <a:cubicBezTo>
                    <a:pt x="212" y="258"/>
                    <a:pt x="186" y="297"/>
                    <a:pt x="133" y="300"/>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19" name="Freeform 6">
              <a:extLst>
                <a:ext uri="{FF2B5EF4-FFF2-40B4-BE49-F238E27FC236}">
                  <a16:creationId xmlns:a16="http://schemas.microsoft.com/office/drawing/2014/main" id="{6108BF0F-776D-4D54-BDE0-655E0AAAEC65}"/>
                </a:ext>
              </a:extLst>
            </p:cNvPr>
            <p:cNvSpPr>
              <a:spLocks/>
            </p:cNvSpPr>
            <p:nvPr/>
          </p:nvSpPr>
          <p:spPr bwMode="auto">
            <a:xfrm>
              <a:off x="5886450" y="3273425"/>
              <a:ext cx="250825" cy="293688"/>
            </a:xfrm>
            <a:custGeom>
              <a:avLst/>
              <a:gdLst>
                <a:gd name="T0" fmla="*/ 157 w 262"/>
                <a:gd name="T1" fmla="*/ 303 h 303"/>
                <a:gd name="T2" fmla="*/ 157 w 262"/>
                <a:gd name="T3" fmla="*/ 303 h 303"/>
                <a:gd name="T4" fmla="*/ 102 w 262"/>
                <a:gd name="T5" fmla="*/ 303 h 303"/>
                <a:gd name="T6" fmla="*/ 0 w 262"/>
                <a:gd name="T7" fmla="*/ 0 h 303"/>
                <a:gd name="T8" fmla="*/ 66 w 262"/>
                <a:gd name="T9" fmla="*/ 0 h 303"/>
                <a:gd name="T10" fmla="*/ 116 w 262"/>
                <a:gd name="T11" fmla="*/ 157 h 303"/>
                <a:gd name="T12" fmla="*/ 130 w 262"/>
                <a:gd name="T13" fmla="*/ 209 h 303"/>
                <a:gd name="T14" fmla="*/ 147 w 262"/>
                <a:gd name="T15" fmla="*/ 149 h 303"/>
                <a:gd name="T16" fmla="*/ 198 w 262"/>
                <a:gd name="T17" fmla="*/ 0 h 303"/>
                <a:gd name="T18" fmla="*/ 262 w 262"/>
                <a:gd name="T19" fmla="*/ 0 h 303"/>
                <a:gd name="T20" fmla="*/ 157 w 262"/>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03">
                  <a:moveTo>
                    <a:pt x="157" y="303"/>
                  </a:moveTo>
                  <a:lnTo>
                    <a:pt x="157" y="303"/>
                  </a:lnTo>
                  <a:lnTo>
                    <a:pt x="102" y="303"/>
                  </a:lnTo>
                  <a:lnTo>
                    <a:pt x="0" y="0"/>
                  </a:lnTo>
                  <a:lnTo>
                    <a:pt x="66" y="0"/>
                  </a:lnTo>
                  <a:lnTo>
                    <a:pt x="116" y="157"/>
                  </a:lnTo>
                  <a:cubicBezTo>
                    <a:pt x="120" y="170"/>
                    <a:pt x="125" y="187"/>
                    <a:pt x="130" y="209"/>
                  </a:cubicBezTo>
                  <a:cubicBezTo>
                    <a:pt x="134" y="190"/>
                    <a:pt x="142" y="165"/>
                    <a:pt x="147" y="149"/>
                  </a:cubicBezTo>
                  <a:lnTo>
                    <a:pt x="198" y="0"/>
                  </a:lnTo>
                  <a:lnTo>
                    <a:pt x="262" y="0"/>
                  </a:lnTo>
                  <a:lnTo>
                    <a:pt x="157" y="30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0" name="Freeform 7">
              <a:extLst>
                <a:ext uri="{FF2B5EF4-FFF2-40B4-BE49-F238E27FC236}">
                  <a16:creationId xmlns:a16="http://schemas.microsoft.com/office/drawing/2014/main" id="{29173DCC-2E1B-4C54-AC02-591F5AE6723D}"/>
                </a:ext>
              </a:extLst>
            </p:cNvPr>
            <p:cNvSpPr>
              <a:spLocks/>
            </p:cNvSpPr>
            <p:nvPr/>
          </p:nvSpPr>
          <p:spPr bwMode="auto">
            <a:xfrm>
              <a:off x="6132513" y="3263900"/>
              <a:ext cx="215900" cy="306388"/>
            </a:xfrm>
            <a:custGeom>
              <a:avLst/>
              <a:gdLst>
                <a:gd name="T0" fmla="*/ 102 w 226"/>
                <a:gd name="T1" fmla="*/ 316 h 316"/>
                <a:gd name="T2" fmla="*/ 102 w 226"/>
                <a:gd name="T3" fmla="*/ 316 h 316"/>
                <a:gd name="T4" fmla="*/ 0 w 226"/>
                <a:gd name="T5" fmla="*/ 289 h 316"/>
                <a:gd name="T6" fmla="*/ 22 w 226"/>
                <a:gd name="T7" fmla="*/ 242 h 316"/>
                <a:gd name="T8" fmla="*/ 105 w 226"/>
                <a:gd name="T9" fmla="*/ 266 h 316"/>
                <a:gd name="T10" fmla="*/ 157 w 226"/>
                <a:gd name="T11" fmla="*/ 225 h 316"/>
                <a:gd name="T12" fmla="*/ 118 w 226"/>
                <a:gd name="T13" fmla="*/ 186 h 316"/>
                <a:gd name="T14" fmla="*/ 85 w 226"/>
                <a:gd name="T15" fmla="*/ 177 h 316"/>
                <a:gd name="T16" fmla="*/ 26 w 226"/>
                <a:gd name="T17" fmla="*/ 139 h 316"/>
                <a:gd name="T18" fmla="*/ 13 w 226"/>
                <a:gd name="T19" fmla="*/ 93 h 316"/>
                <a:gd name="T20" fmla="*/ 121 w 226"/>
                <a:gd name="T21" fmla="*/ 0 h 316"/>
                <a:gd name="T22" fmla="*/ 221 w 226"/>
                <a:gd name="T23" fmla="*/ 31 h 316"/>
                <a:gd name="T24" fmla="*/ 192 w 226"/>
                <a:gd name="T25" fmla="*/ 74 h 316"/>
                <a:gd name="T26" fmla="*/ 122 w 226"/>
                <a:gd name="T27" fmla="*/ 51 h 316"/>
                <a:gd name="T28" fmla="*/ 81 w 226"/>
                <a:gd name="T29" fmla="*/ 85 h 316"/>
                <a:gd name="T30" fmla="*/ 114 w 226"/>
                <a:gd name="T31" fmla="*/ 116 h 316"/>
                <a:gd name="T32" fmla="*/ 150 w 226"/>
                <a:gd name="T33" fmla="*/ 126 h 316"/>
                <a:gd name="T34" fmla="*/ 226 w 226"/>
                <a:gd name="T35" fmla="*/ 215 h 316"/>
                <a:gd name="T36" fmla="*/ 102 w 226"/>
                <a:gd name="T3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316">
                  <a:moveTo>
                    <a:pt x="102" y="316"/>
                  </a:moveTo>
                  <a:lnTo>
                    <a:pt x="102" y="316"/>
                  </a:lnTo>
                  <a:cubicBezTo>
                    <a:pt x="68" y="316"/>
                    <a:pt x="30" y="306"/>
                    <a:pt x="0" y="289"/>
                  </a:cubicBezTo>
                  <a:lnTo>
                    <a:pt x="22" y="242"/>
                  </a:lnTo>
                  <a:cubicBezTo>
                    <a:pt x="50" y="256"/>
                    <a:pt x="75" y="266"/>
                    <a:pt x="105" y="266"/>
                  </a:cubicBezTo>
                  <a:cubicBezTo>
                    <a:pt x="139" y="266"/>
                    <a:pt x="157" y="252"/>
                    <a:pt x="157" y="225"/>
                  </a:cubicBezTo>
                  <a:cubicBezTo>
                    <a:pt x="157" y="205"/>
                    <a:pt x="145" y="193"/>
                    <a:pt x="118" y="186"/>
                  </a:cubicBezTo>
                  <a:lnTo>
                    <a:pt x="85" y="177"/>
                  </a:lnTo>
                  <a:cubicBezTo>
                    <a:pt x="55" y="169"/>
                    <a:pt x="37" y="157"/>
                    <a:pt x="26" y="139"/>
                  </a:cubicBezTo>
                  <a:cubicBezTo>
                    <a:pt x="18" y="126"/>
                    <a:pt x="13" y="110"/>
                    <a:pt x="13" y="93"/>
                  </a:cubicBezTo>
                  <a:cubicBezTo>
                    <a:pt x="13" y="38"/>
                    <a:pt x="57" y="0"/>
                    <a:pt x="121" y="0"/>
                  </a:cubicBezTo>
                  <a:cubicBezTo>
                    <a:pt x="157" y="0"/>
                    <a:pt x="195" y="11"/>
                    <a:pt x="221" y="31"/>
                  </a:cubicBezTo>
                  <a:lnTo>
                    <a:pt x="192" y="74"/>
                  </a:lnTo>
                  <a:cubicBezTo>
                    <a:pt x="165" y="57"/>
                    <a:pt x="145" y="51"/>
                    <a:pt x="122" y="51"/>
                  </a:cubicBezTo>
                  <a:cubicBezTo>
                    <a:pt x="98" y="51"/>
                    <a:pt x="81" y="65"/>
                    <a:pt x="81" y="85"/>
                  </a:cubicBezTo>
                  <a:cubicBezTo>
                    <a:pt x="81" y="101"/>
                    <a:pt x="89" y="109"/>
                    <a:pt x="114" y="116"/>
                  </a:cubicBezTo>
                  <a:lnTo>
                    <a:pt x="150" y="126"/>
                  </a:lnTo>
                  <a:cubicBezTo>
                    <a:pt x="199" y="139"/>
                    <a:pt x="226" y="170"/>
                    <a:pt x="226" y="215"/>
                  </a:cubicBezTo>
                  <a:cubicBezTo>
                    <a:pt x="226" y="276"/>
                    <a:pt x="177" y="316"/>
                    <a:pt x="102" y="316"/>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1" name="Freeform 8">
              <a:extLst>
                <a:ext uri="{FF2B5EF4-FFF2-40B4-BE49-F238E27FC236}">
                  <a16:creationId xmlns:a16="http://schemas.microsoft.com/office/drawing/2014/main" id="{70683BB4-7A6C-46C9-97D3-BE5A9E88F90C}"/>
                </a:ext>
              </a:extLst>
            </p:cNvPr>
            <p:cNvSpPr>
              <a:spLocks/>
            </p:cNvSpPr>
            <p:nvPr/>
          </p:nvSpPr>
          <p:spPr bwMode="auto">
            <a:xfrm>
              <a:off x="6402388" y="3419475"/>
              <a:ext cx="90488" cy="144463"/>
            </a:xfrm>
            <a:custGeom>
              <a:avLst/>
              <a:gdLst>
                <a:gd name="T0" fmla="*/ 89 w 94"/>
                <a:gd name="T1" fmla="*/ 149 h 149"/>
                <a:gd name="T2" fmla="*/ 89 w 94"/>
                <a:gd name="T3" fmla="*/ 149 h 149"/>
                <a:gd name="T4" fmla="*/ 0 w 94"/>
                <a:gd name="T5" fmla="*/ 149 h 149"/>
                <a:gd name="T6" fmla="*/ 0 w 94"/>
                <a:gd name="T7" fmla="*/ 133 h 149"/>
                <a:gd name="T8" fmla="*/ 60 w 94"/>
                <a:gd name="T9" fmla="*/ 32 h 149"/>
                <a:gd name="T10" fmla="*/ 71 w 94"/>
                <a:gd name="T11" fmla="*/ 17 h 149"/>
                <a:gd name="T12" fmla="*/ 54 w 94"/>
                <a:gd name="T13" fmla="*/ 17 h 149"/>
                <a:gd name="T14" fmla="*/ 3 w 94"/>
                <a:gd name="T15" fmla="*/ 17 h 149"/>
                <a:gd name="T16" fmla="*/ 8 w 94"/>
                <a:gd name="T17" fmla="*/ 0 h 149"/>
                <a:gd name="T18" fmla="*/ 93 w 94"/>
                <a:gd name="T19" fmla="*/ 0 h 149"/>
                <a:gd name="T20" fmla="*/ 93 w 94"/>
                <a:gd name="T21" fmla="*/ 17 h 149"/>
                <a:gd name="T22" fmla="*/ 34 w 94"/>
                <a:gd name="T23" fmla="*/ 117 h 149"/>
                <a:gd name="T24" fmla="*/ 25 w 94"/>
                <a:gd name="T25" fmla="*/ 132 h 149"/>
                <a:gd name="T26" fmla="*/ 39 w 94"/>
                <a:gd name="T27" fmla="*/ 131 h 149"/>
                <a:gd name="T28" fmla="*/ 94 w 94"/>
                <a:gd name="T29" fmla="*/ 131 h 149"/>
                <a:gd name="T30" fmla="*/ 89 w 94"/>
                <a:gd name="T31"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49">
                  <a:moveTo>
                    <a:pt x="89" y="149"/>
                  </a:moveTo>
                  <a:lnTo>
                    <a:pt x="89" y="149"/>
                  </a:lnTo>
                  <a:lnTo>
                    <a:pt x="0" y="149"/>
                  </a:lnTo>
                  <a:lnTo>
                    <a:pt x="0" y="133"/>
                  </a:lnTo>
                  <a:lnTo>
                    <a:pt x="60" y="32"/>
                  </a:lnTo>
                  <a:cubicBezTo>
                    <a:pt x="63" y="27"/>
                    <a:pt x="68" y="21"/>
                    <a:pt x="71" y="17"/>
                  </a:cubicBezTo>
                  <a:cubicBezTo>
                    <a:pt x="66" y="17"/>
                    <a:pt x="61" y="17"/>
                    <a:pt x="54" y="17"/>
                  </a:cubicBezTo>
                  <a:lnTo>
                    <a:pt x="3" y="17"/>
                  </a:lnTo>
                  <a:lnTo>
                    <a:pt x="8" y="0"/>
                  </a:lnTo>
                  <a:lnTo>
                    <a:pt x="93" y="0"/>
                  </a:lnTo>
                  <a:lnTo>
                    <a:pt x="93" y="17"/>
                  </a:lnTo>
                  <a:lnTo>
                    <a:pt x="34" y="117"/>
                  </a:lnTo>
                  <a:cubicBezTo>
                    <a:pt x="31" y="123"/>
                    <a:pt x="27" y="127"/>
                    <a:pt x="25" y="132"/>
                  </a:cubicBezTo>
                  <a:cubicBezTo>
                    <a:pt x="29" y="131"/>
                    <a:pt x="34" y="131"/>
                    <a:pt x="39" y="131"/>
                  </a:cubicBezTo>
                  <a:lnTo>
                    <a:pt x="94" y="131"/>
                  </a:lnTo>
                  <a:lnTo>
                    <a:pt x="89" y="14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2" name="Freeform 9">
              <a:extLst>
                <a:ext uri="{FF2B5EF4-FFF2-40B4-BE49-F238E27FC236}">
                  <a16:creationId xmlns:a16="http://schemas.microsoft.com/office/drawing/2014/main" id="{3D65AA2A-8A2D-46EC-87A7-437D398154A3}"/>
                </a:ext>
              </a:extLst>
            </p:cNvPr>
            <p:cNvSpPr>
              <a:spLocks/>
            </p:cNvSpPr>
            <p:nvPr/>
          </p:nvSpPr>
          <p:spPr bwMode="auto">
            <a:xfrm>
              <a:off x="6516688" y="3419475"/>
              <a:ext cx="96838" cy="147638"/>
            </a:xfrm>
            <a:custGeom>
              <a:avLst/>
              <a:gdLst>
                <a:gd name="T0" fmla="*/ 92 w 100"/>
                <a:gd name="T1" fmla="*/ 133 h 151"/>
                <a:gd name="T2" fmla="*/ 92 w 100"/>
                <a:gd name="T3" fmla="*/ 133 h 151"/>
                <a:gd name="T4" fmla="*/ 49 w 100"/>
                <a:gd name="T5" fmla="*/ 151 h 151"/>
                <a:gd name="T6" fmla="*/ 4 w 100"/>
                <a:gd name="T7" fmla="*/ 130 h 151"/>
                <a:gd name="T8" fmla="*/ 0 w 100"/>
                <a:gd name="T9" fmla="*/ 104 h 151"/>
                <a:gd name="T10" fmla="*/ 0 w 100"/>
                <a:gd name="T11" fmla="*/ 0 h 151"/>
                <a:gd name="T12" fmla="*/ 21 w 100"/>
                <a:gd name="T13" fmla="*/ 0 h 151"/>
                <a:gd name="T14" fmla="*/ 21 w 100"/>
                <a:gd name="T15" fmla="*/ 96 h 151"/>
                <a:gd name="T16" fmla="*/ 26 w 100"/>
                <a:gd name="T17" fmla="*/ 125 h 151"/>
                <a:gd name="T18" fmla="*/ 49 w 100"/>
                <a:gd name="T19" fmla="*/ 133 h 151"/>
                <a:gd name="T20" fmla="*/ 74 w 100"/>
                <a:gd name="T21" fmla="*/ 124 h 151"/>
                <a:gd name="T22" fmla="*/ 79 w 100"/>
                <a:gd name="T23" fmla="*/ 99 h 151"/>
                <a:gd name="T24" fmla="*/ 79 w 100"/>
                <a:gd name="T25" fmla="*/ 0 h 151"/>
                <a:gd name="T26" fmla="*/ 100 w 100"/>
                <a:gd name="T27" fmla="*/ 0 h 151"/>
                <a:gd name="T28" fmla="*/ 100 w 100"/>
                <a:gd name="T29" fmla="*/ 102 h 151"/>
                <a:gd name="T30" fmla="*/ 92 w 100"/>
                <a:gd name="T31" fmla="*/ 1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51">
                  <a:moveTo>
                    <a:pt x="92" y="133"/>
                  </a:moveTo>
                  <a:lnTo>
                    <a:pt x="92" y="133"/>
                  </a:lnTo>
                  <a:cubicBezTo>
                    <a:pt x="84" y="143"/>
                    <a:pt x="72" y="151"/>
                    <a:pt x="49" y="151"/>
                  </a:cubicBezTo>
                  <a:cubicBezTo>
                    <a:pt x="27" y="151"/>
                    <a:pt x="12" y="144"/>
                    <a:pt x="4" y="130"/>
                  </a:cubicBezTo>
                  <a:cubicBezTo>
                    <a:pt x="1" y="123"/>
                    <a:pt x="0" y="119"/>
                    <a:pt x="0" y="104"/>
                  </a:cubicBezTo>
                  <a:lnTo>
                    <a:pt x="0" y="0"/>
                  </a:lnTo>
                  <a:lnTo>
                    <a:pt x="21" y="0"/>
                  </a:lnTo>
                  <a:lnTo>
                    <a:pt x="21" y="96"/>
                  </a:lnTo>
                  <a:cubicBezTo>
                    <a:pt x="21" y="107"/>
                    <a:pt x="22" y="120"/>
                    <a:pt x="26" y="125"/>
                  </a:cubicBezTo>
                  <a:cubicBezTo>
                    <a:pt x="30" y="130"/>
                    <a:pt x="38" y="133"/>
                    <a:pt x="49" y="133"/>
                  </a:cubicBezTo>
                  <a:cubicBezTo>
                    <a:pt x="61" y="133"/>
                    <a:pt x="69" y="130"/>
                    <a:pt x="74" y="124"/>
                  </a:cubicBezTo>
                  <a:cubicBezTo>
                    <a:pt x="77" y="119"/>
                    <a:pt x="79" y="111"/>
                    <a:pt x="79" y="99"/>
                  </a:cubicBezTo>
                  <a:lnTo>
                    <a:pt x="79" y="0"/>
                  </a:lnTo>
                  <a:lnTo>
                    <a:pt x="100" y="0"/>
                  </a:lnTo>
                  <a:lnTo>
                    <a:pt x="100" y="102"/>
                  </a:lnTo>
                  <a:cubicBezTo>
                    <a:pt x="100" y="121"/>
                    <a:pt x="99" y="125"/>
                    <a:pt x="92" y="133"/>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3" name="Freeform 10">
              <a:extLst>
                <a:ext uri="{FF2B5EF4-FFF2-40B4-BE49-F238E27FC236}">
                  <a16:creationId xmlns:a16="http://schemas.microsoft.com/office/drawing/2014/main" id="{8D9B5F6C-FCEC-43F6-ADB9-2A0438314698}"/>
                </a:ext>
              </a:extLst>
            </p:cNvPr>
            <p:cNvSpPr>
              <a:spLocks noEditPoints="1"/>
            </p:cNvSpPr>
            <p:nvPr/>
          </p:nvSpPr>
          <p:spPr bwMode="auto">
            <a:xfrm>
              <a:off x="6646863" y="3419475"/>
              <a:ext cx="92075" cy="144463"/>
            </a:xfrm>
            <a:custGeom>
              <a:avLst/>
              <a:gdLst>
                <a:gd name="T0" fmla="*/ 54 w 97"/>
                <a:gd name="T1" fmla="*/ 20 h 149"/>
                <a:gd name="T2" fmla="*/ 54 w 97"/>
                <a:gd name="T3" fmla="*/ 20 h 149"/>
                <a:gd name="T4" fmla="*/ 36 w 97"/>
                <a:gd name="T5" fmla="*/ 17 h 149"/>
                <a:gd name="T6" fmla="*/ 21 w 97"/>
                <a:gd name="T7" fmla="*/ 17 h 149"/>
                <a:gd name="T8" fmla="*/ 21 w 97"/>
                <a:gd name="T9" fmla="*/ 69 h 149"/>
                <a:gd name="T10" fmla="*/ 35 w 97"/>
                <a:gd name="T11" fmla="*/ 69 h 149"/>
                <a:gd name="T12" fmla="*/ 61 w 97"/>
                <a:gd name="T13" fmla="*/ 62 h 149"/>
                <a:gd name="T14" fmla="*/ 68 w 97"/>
                <a:gd name="T15" fmla="*/ 42 h 149"/>
                <a:gd name="T16" fmla="*/ 54 w 97"/>
                <a:gd name="T17" fmla="*/ 20 h 149"/>
                <a:gd name="T18" fmla="*/ 72 w 97"/>
                <a:gd name="T19" fmla="*/ 149 h 149"/>
                <a:gd name="T20" fmla="*/ 72 w 97"/>
                <a:gd name="T21" fmla="*/ 149 h 149"/>
                <a:gd name="T22" fmla="*/ 60 w 97"/>
                <a:gd name="T23" fmla="*/ 127 h 149"/>
                <a:gd name="T24" fmla="*/ 34 w 97"/>
                <a:gd name="T25" fmla="*/ 90 h 149"/>
                <a:gd name="T26" fmla="*/ 21 w 97"/>
                <a:gd name="T27" fmla="*/ 83 h 149"/>
                <a:gd name="T28" fmla="*/ 21 w 97"/>
                <a:gd name="T29" fmla="*/ 149 h 149"/>
                <a:gd name="T30" fmla="*/ 0 w 97"/>
                <a:gd name="T31" fmla="*/ 149 h 149"/>
                <a:gd name="T32" fmla="*/ 0 w 97"/>
                <a:gd name="T33" fmla="*/ 0 h 149"/>
                <a:gd name="T34" fmla="*/ 42 w 97"/>
                <a:gd name="T35" fmla="*/ 0 h 149"/>
                <a:gd name="T36" fmla="*/ 77 w 97"/>
                <a:gd name="T37" fmla="*/ 11 h 149"/>
                <a:gd name="T38" fmla="*/ 90 w 97"/>
                <a:gd name="T39" fmla="*/ 42 h 149"/>
                <a:gd name="T40" fmla="*/ 50 w 97"/>
                <a:gd name="T41" fmla="*/ 82 h 149"/>
                <a:gd name="T42" fmla="*/ 63 w 97"/>
                <a:gd name="T43" fmla="*/ 96 h 149"/>
                <a:gd name="T44" fmla="*/ 76 w 97"/>
                <a:gd name="T45" fmla="*/ 114 h 149"/>
                <a:gd name="T46" fmla="*/ 97 w 97"/>
                <a:gd name="T47" fmla="*/ 149 h 149"/>
                <a:gd name="T48" fmla="*/ 72 w 97"/>
                <a:gd name="T4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49">
                  <a:moveTo>
                    <a:pt x="54" y="20"/>
                  </a:moveTo>
                  <a:lnTo>
                    <a:pt x="54" y="20"/>
                  </a:lnTo>
                  <a:cubicBezTo>
                    <a:pt x="50" y="18"/>
                    <a:pt x="44" y="17"/>
                    <a:pt x="36" y="17"/>
                  </a:cubicBezTo>
                  <a:lnTo>
                    <a:pt x="21" y="17"/>
                  </a:lnTo>
                  <a:lnTo>
                    <a:pt x="21" y="69"/>
                  </a:lnTo>
                  <a:lnTo>
                    <a:pt x="35" y="69"/>
                  </a:lnTo>
                  <a:cubicBezTo>
                    <a:pt x="48" y="69"/>
                    <a:pt x="56" y="67"/>
                    <a:pt x="61" y="62"/>
                  </a:cubicBezTo>
                  <a:cubicBezTo>
                    <a:pt x="65" y="58"/>
                    <a:pt x="68" y="50"/>
                    <a:pt x="68" y="42"/>
                  </a:cubicBezTo>
                  <a:cubicBezTo>
                    <a:pt x="68" y="31"/>
                    <a:pt x="63" y="23"/>
                    <a:pt x="54" y="20"/>
                  </a:cubicBezTo>
                  <a:close/>
                  <a:moveTo>
                    <a:pt x="72" y="149"/>
                  </a:moveTo>
                  <a:lnTo>
                    <a:pt x="72" y="149"/>
                  </a:lnTo>
                  <a:cubicBezTo>
                    <a:pt x="68" y="140"/>
                    <a:pt x="66" y="137"/>
                    <a:pt x="60" y="127"/>
                  </a:cubicBezTo>
                  <a:cubicBezTo>
                    <a:pt x="48" y="108"/>
                    <a:pt x="45" y="101"/>
                    <a:pt x="34" y="90"/>
                  </a:cubicBezTo>
                  <a:cubicBezTo>
                    <a:pt x="30" y="85"/>
                    <a:pt x="27" y="83"/>
                    <a:pt x="21" y="83"/>
                  </a:cubicBezTo>
                  <a:lnTo>
                    <a:pt x="21" y="149"/>
                  </a:lnTo>
                  <a:lnTo>
                    <a:pt x="0" y="149"/>
                  </a:lnTo>
                  <a:lnTo>
                    <a:pt x="0" y="0"/>
                  </a:lnTo>
                  <a:lnTo>
                    <a:pt x="42" y="0"/>
                  </a:lnTo>
                  <a:cubicBezTo>
                    <a:pt x="59" y="0"/>
                    <a:pt x="70" y="4"/>
                    <a:pt x="77" y="11"/>
                  </a:cubicBezTo>
                  <a:cubicBezTo>
                    <a:pt x="83" y="17"/>
                    <a:pt x="90" y="27"/>
                    <a:pt x="90" y="42"/>
                  </a:cubicBezTo>
                  <a:cubicBezTo>
                    <a:pt x="90" y="65"/>
                    <a:pt x="75" y="83"/>
                    <a:pt x="50" y="82"/>
                  </a:cubicBezTo>
                  <a:cubicBezTo>
                    <a:pt x="57" y="88"/>
                    <a:pt x="61" y="93"/>
                    <a:pt x="63" y="96"/>
                  </a:cubicBezTo>
                  <a:cubicBezTo>
                    <a:pt x="66" y="100"/>
                    <a:pt x="71" y="107"/>
                    <a:pt x="76" y="114"/>
                  </a:cubicBezTo>
                  <a:cubicBezTo>
                    <a:pt x="82" y="124"/>
                    <a:pt x="94" y="144"/>
                    <a:pt x="97" y="149"/>
                  </a:cubicBezTo>
                  <a:lnTo>
                    <a:pt x="72" y="14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4" name="Freeform 11">
              <a:extLst>
                <a:ext uri="{FF2B5EF4-FFF2-40B4-BE49-F238E27FC236}">
                  <a16:creationId xmlns:a16="http://schemas.microsoft.com/office/drawing/2014/main" id="{AF31D1FD-6EC6-4D1C-88EC-A38E76331469}"/>
                </a:ext>
              </a:extLst>
            </p:cNvPr>
            <p:cNvSpPr>
              <a:spLocks/>
            </p:cNvSpPr>
            <p:nvPr/>
          </p:nvSpPr>
          <p:spPr bwMode="auto">
            <a:xfrm>
              <a:off x="6761163" y="3419475"/>
              <a:ext cx="20638" cy="144463"/>
            </a:xfrm>
            <a:custGeom>
              <a:avLst/>
              <a:gdLst>
                <a:gd name="T0" fmla="*/ 0 w 21"/>
                <a:gd name="T1" fmla="*/ 0 h 149"/>
                <a:gd name="T2" fmla="*/ 0 w 21"/>
                <a:gd name="T3" fmla="*/ 0 h 149"/>
                <a:gd name="T4" fmla="*/ 21 w 21"/>
                <a:gd name="T5" fmla="*/ 0 h 149"/>
                <a:gd name="T6" fmla="*/ 21 w 21"/>
                <a:gd name="T7" fmla="*/ 149 h 149"/>
                <a:gd name="T8" fmla="*/ 0 w 21"/>
                <a:gd name="T9" fmla="*/ 149 h 149"/>
                <a:gd name="T10" fmla="*/ 0 w 21"/>
                <a:gd name="T11" fmla="*/ 0 h 149"/>
              </a:gdLst>
              <a:ahLst/>
              <a:cxnLst>
                <a:cxn ang="0">
                  <a:pos x="T0" y="T1"/>
                </a:cxn>
                <a:cxn ang="0">
                  <a:pos x="T2" y="T3"/>
                </a:cxn>
                <a:cxn ang="0">
                  <a:pos x="T4" y="T5"/>
                </a:cxn>
                <a:cxn ang="0">
                  <a:pos x="T6" y="T7"/>
                </a:cxn>
                <a:cxn ang="0">
                  <a:pos x="T8" y="T9"/>
                </a:cxn>
                <a:cxn ang="0">
                  <a:pos x="T10" y="T11"/>
                </a:cxn>
              </a:cxnLst>
              <a:rect l="0" t="0" r="r" b="b"/>
              <a:pathLst>
                <a:path w="21" h="149">
                  <a:moveTo>
                    <a:pt x="0" y="0"/>
                  </a:moveTo>
                  <a:lnTo>
                    <a:pt x="0" y="0"/>
                  </a:lnTo>
                  <a:lnTo>
                    <a:pt x="21" y="0"/>
                  </a:lnTo>
                  <a:lnTo>
                    <a:pt x="21" y="149"/>
                  </a:lnTo>
                  <a:lnTo>
                    <a:pt x="0" y="149"/>
                  </a:lnTo>
                  <a:lnTo>
                    <a:pt x="0" y="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5" name="Freeform 12">
              <a:extLst>
                <a:ext uri="{FF2B5EF4-FFF2-40B4-BE49-F238E27FC236}">
                  <a16:creationId xmlns:a16="http://schemas.microsoft.com/office/drawing/2014/main" id="{E6DFD643-07E4-40BA-82CF-85FC7EDDC60B}"/>
                </a:ext>
              </a:extLst>
            </p:cNvPr>
            <p:cNvSpPr>
              <a:spLocks/>
            </p:cNvSpPr>
            <p:nvPr/>
          </p:nvSpPr>
          <p:spPr bwMode="auto">
            <a:xfrm>
              <a:off x="6810375" y="3417888"/>
              <a:ext cx="96838" cy="149225"/>
            </a:xfrm>
            <a:custGeom>
              <a:avLst/>
              <a:gdLst>
                <a:gd name="T0" fmla="*/ 62 w 102"/>
                <a:gd name="T1" fmla="*/ 154 h 154"/>
                <a:gd name="T2" fmla="*/ 62 w 102"/>
                <a:gd name="T3" fmla="*/ 154 h 154"/>
                <a:gd name="T4" fmla="*/ 16 w 102"/>
                <a:gd name="T5" fmla="*/ 132 h 154"/>
                <a:gd name="T6" fmla="*/ 0 w 102"/>
                <a:gd name="T7" fmla="*/ 79 h 154"/>
                <a:gd name="T8" fmla="*/ 10 w 102"/>
                <a:gd name="T9" fmla="*/ 34 h 154"/>
                <a:gd name="T10" fmla="*/ 63 w 102"/>
                <a:gd name="T11" fmla="*/ 0 h 154"/>
                <a:gd name="T12" fmla="*/ 100 w 102"/>
                <a:gd name="T13" fmla="*/ 12 h 154"/>
                <a:gd name="T14" fmla="*/ 89 w 102"/>
                <a:gd name="T15" fmla="*/ 26 h 154"/>
                <a:gd name="T16" fmla="*/ 63 w 102"/>
                <a:gd name="T17" fmla="*/ 17 h 154"/>
                <a:gd name="T18" fmla="*/ 30 w 102"/>
                <a:gd name="T19" fmla="*/ 38 h 154"/>
                <a:gd name="T20" fmla="*/ 23 w 102"/>
                <a:gd name="T21" fmla="*/ 78 h 154"/>
                <a:gd name="T22" fmla="*/ 28 w 102"/>
                <a:gd name="T23" fmla="*/ 113 h 154"/>
                <a:gd name="T24" fmla="*/ 65 w 102"/>
                <a:gd name="T25" fmla="*/ 137 h 154"/>
                <a:gd name="T26" fmla="*/ 92 w 102"/>
                <a:gd name="T27" fmla="*/ 128 h 154"/>
                <a:gd name="T28" fmla="*/ 102 w 102"/>
                <a:gd name="T29" fmla="*/ 141 h 154"/>
                <a:gd name="T30" fmla="*/ 62 w 102"/>
                <a:gd name="T3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54">
                  <a:moveTo>
                    <a:pt x="62" y="154"/>
                  </a:moveTo>
                  <a:lnTo>
                    <a:pt x="62" y="154"/>
                  </a:lnTo>
                  <a:cubicBezTo>
                    <a:pt x="43" y="154"/>
                    <a:pt x="27" y="146"/>
                    <a:pt x="16" y="132"/>
                  </a:cubicBezTo>
                  <a:cubicBezTo>
                    <a:pt x="6" y="118"/>
                    <a:pt x="0" y="100"/>
                    <a:pt x="0" y="79"/>
                  </a:cubicBezTo>
                  <a:cubicBezTo>
                    <a:pt x="0" y="61"/>
                    <a:pt x="4" y="47"/>
                    <a:pt x="10" y="34"/>
                  </a:cubicBezTo>
                  <a:cubicBezTo>
                    <a:pt x="21" y="13"/>
                    <a:pt x="40" y="0"/>
                    <a:pt x="63" y="0"/>
                  </a:cubicBezTo>
                  <a:cubicBezTo>
                    <a:pt x="77" y="0"/>
                    <a:pt x="90" y="5"/>
                    <a:pt x="100" y="12"/>
                  </a:cubicBezTo>
                  <a:lnTo>
                    <a:pt x="89" y="26"/>
                  </a:lnTo>
                  <a:cubicBezTo>
                    <a:pt x="81" y="20"/>
                    <a:pt x="73" y="17"/>
                    <a:pt x="63" y="17"/>
                  </a:cubicBezTo>
                  <a:cubicBezTo>
                    <a:pt x="48" y="17"/>
                    <a:pt x="37" y="25"/>
                    <a:pt x="30" y="38"/>
                  </a:cubicBezTo>
                  <a:cubicBezTo>
                    <a:pt x="25" y="48"/>
                    <a:pt x="23" y="60"/>
                    <a:pt x="23" y="78"/>
                  </a:cubicBezTo>
                  <a:cubicBezTo>
                    <a:pt x="23" y="95"/>
                    <a:pt x="25" y="104"/>
                    <a:pt x="28" y="113"/>
                  </a:cubicBezTo>
                  <a:cubicBezTo>
                    <a:pt x="35" y="129"/>
                    <a:pt x="49" y="137"/>
                    <a:pt x="65" y="137"/>
                  </a:cubicBezTo>
                  <a:cubicBezTo>
                    <a:pt x="76" y="137"/>
                    <a:pt x="84" y="134"/>
                    <a:pt x="92" y="128"/>
                  </a:cubicBezTo>
                  <a:lnTo>
                    <a:pt x="102" y="141"/>
                  </a:lnTo>
                  <a:cubicBezTo>
                    <a:pt x="91" y="150"/>
                    <a:pt x="77" y="154"/>
                    <a:pt x="62" y="154"/>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6" name="Freeform 13">
              <a:extLst>
                <a:ext uri="{FF2B5EF4-FFF2-40B4-BE49-F238E27FC236}">
                  <a16:creationId xmlns:a16="http://schemas.microsoft.com/office/drawing/2014/main" id="{B2995C00-E592-41B3-8D61-C7A1D6167BBA}"/>
                </a:ext>
              </a:extLst>
            </p:cNvPr>
            <p:cNvSpPr>
              <a:spLocks/>
            </p:cNvSpPr>
            <p:nvPr/>
          </p:nvSpPr>
          <p:spPr bwMode="auto">
            <a:xfrm>
              <a:off x="6932613" y="3419475"/>
              <a:ext cx="93663" cy="144463"/>
            </a:xfrm>
            <a:custGeom>
              <a:avLst/>
              <a:gdLst>
                <a:gd name="T0" fmla="*/ 77 w 98"/>
                <a:gd name="T1" fmla="*/ 149 h 149"/>
                <a:gd name="T2" fmla="*/ 77 w 98"/>
                <a:gd name="T3" fmla="*/ 149 h 149"/>
                <a:gd name="T4" fmla="*/ 77 w 98"/>
                <a:gd name="T5" fmla="*/ 78 h 149"/>
                <a:gd name="T6" fmla="*/ 21 w 98"/>
                <a:gd name="T7" fmla="*/ 78 h 149"/>
                <a:gd name="T8" fmla="*/ 21 w 98"/>
                <a:gd name="T9" fmla="*/ 149 h 149"/>
                <a:gd name="T10" fmla="*/ 0 w 98"/>
                <a:gd name="T11" fmla="*/ 149 h 149"/>
                <a:gd name="T12" fmla="*/ 0 w 98"/>
                <a:gd name="T13" fmla="*/ 0 h 149"/>
                <a:gd name="T14" fmla="*/ 21 w 98"/>
                <a:gd name="T15" fmla="*/ 0 h 149"/>
                <a:gd name="T16" fmla="*/ 21 w 98"/>
                <a:gd name="T17" fmla="*/ 61 h 149"/>
                <a:gd name="T18" fmla="*/ 77 w 98"/>
                <a:gd name="T19" fmla="*/ 61 h 149"/>
                <a:gd name="T20" fmla="*/ 77 w 98"/>
                <a:gd name="T21" fmla="*/ 0 h 149"/>
                <a:gd name="T22" fmla="*/ 98 w 98"/>
                <a:gd name="T23" fmla="*/ 0 h 149"/>
                <a:gd name="T24" fmla="*/ 98 w 98"/>
                <a:gd name="T25" fmla="*/ 149 h 149"/>
                <a:gd name="T26" fmla="*/ 77 w 98"/>
                <a:gd name="T2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9">
                  <a:moveTo>
                    <a:pt x="77" y="149"/>
                  </a:moveTo>
                  <a:lnTo>
                    <a:pt x="77" y="149"/>
                  </a:lnTo>
                  <a:lnTo>
                    <a:pt x="77" y="78"/>
                  </a:lnTo>
                  <a:lnTo>
                    <a:pt x="21" y="78"/>
                  </a:lnTo>
                  <a:lnTo>
                    <a:pt x="21" y="149"/>
                  </a:lnTo>
                  <a:lnTo>
                    <a:pt x="0" y="149"/>
                  </a:lnTo>
                  <a:lnTo>
                    <a:pt x="0" y="0"/>
                  </a:lnTo>
                  <a:lnTo>
                    <a:pt x="21" y="0"/>
                  </a:lnTo>
                  <a:lnTo>
                    <a:pt x="21" y="61"/>
                  </a:lnTo>
                  <a:lnTo>
                    <a:pt x="77" y="61"/>
                  </a:lnTo>
                  <a:lnTo>
                    <a:pt x="77" y="0"/>
                  </a:lnTo>
                  <a:lnTo>
                    <a:pt x="98" y="0"/>
                  </a:lnTo>
                  <a:lnTo>
                    <a:pt x="98" y="149"/>
                  </a:lnTo>
                  <a:lnTo>
                    <a:pt x="77" y="14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7" name="Freeform 14">
              <a:extLst>
                <a:ext uri="{FF2B5EF4-FFF2-40B4-BE49-F238E27FC236}">
                  <a16:creationId xmlns:a16="http://schemas.microsoft.com/office/drawing/2014/main" id="{C6C8A08F-DC1B-447A-B4C0-60954853E460}"/>
                </a:ext>
              </a:extLst>
            </p:cNvPr>
            <p:cNvSpPr>
              <a:spLocks/>
            </p:cNvSpPr>
            <p:nvPr/>
          </p:nvSpPr>
          <p:spPr bwMode="auto">
            <a:xfrm>
              <a:off x="5462588" y="3413125"/>
              <a:ext cx="149225" cy="150813"/>
            </a:xfrm>
            <a:custGeom>
              <a:avLst/>
              <a:gdLst>
                <a:gd name="T0" fmla="*/ 155 w 155"/>
                <a:gd name="T1" fmla="*/ 155 h 155"/>
                <a:gd name="T2" fmla="*/ 155 w 155"/>
                <a:gd name="T3" fmla="*/ 155 h 155"/>
                <a:gd name="T4" fmla="*/ 0 w 155"/>
                <a:gd name="T5" fmla="*/ 0 h 155"/>
                <a:gd name="T6" fmla="*/ 0 w 155"/>
                <a:gd name="T7" fmla="*/ 155 h 155"/>
                <a:gd name="T8" fmla="*/ 155 w 155"/>
                <a:gd name="T9" fmla="*/ 155 h 155"/>
              </a:gdLst>
              <a:ahLst/>
              <a:cxnLst>
                <a:cxn ang="0">
                  <a:pos x="T0" y="T1"/>
                </a:cxn>
                <a:cxn ang="0">
                  <a:pos x="T2" y="T3"/>
                </a:cxn>
                <a:cxn ang="0">
                  <a:pos x="T4" y="T5"/>
                </a:cxn>
                <a:cxn ang="0">
                  <a:pos x="T6" y="T7"/>
                </a:cxn>
                <a:cxn ang="0">
                  <a:pos x="T8" y="T9"/>
                </a:cxn>
              </a:cxnLst>
              <a:rect l="0" t="0" r="r" b="b"/>
              <a:pathLst>
                <a:path w="155" h="155">
                  <a:moveTo>
                    <a:pt x="155" y="155"/>
                  </a:moveTo>
                  <a:lnTo>
                    <a:pt x="155" y="155"/>
                  </a:lnTo>
                  <a:lnTo>
                    <a:pt x="0" y="0"/>
                  </a:lnTo>
                  <a:lnTo>
                    <a:pt x="0" y="155"/>
                  </a:lnTo>
                  <a:lnTo>
                    <a:pt x="155" y="155"/>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8" name="Freeform 15">
              <a:extLst>
                <a:ext uri="{FF2B5EF4-FFF2-40B4-BE49-F238E27FC236}">
                  <a16:creationId xmlns:a16="http://schemas.microsoft.com/office/drawing/2014/main" id="{81DDC925-A887-4502-A3F3-4E80EE2443E8}"/>
                </a:ext>
              </a:extLst>
            </p:cNvPr>
            <p:cNvSpPr>
              <a:spLocks/>
            </p:cNvSpPr>
            <p:nvPr/>
          </p:nvSpPr>
          <p:spPr bwMode="auto">
            <a:xfrm>
              <a:off x="5176838" y="3122613"/>
              <a:ext cx="149225" cy="441325"/>
            </a:xfrm>
            <a:custGeom>
              <a:avLst/>
              <a:gdLst>
                <a:gd name="T0" fmla="*/ 0 w 156"/>
                <a:gd name="T1" fmla="*/ 0 h 455"/>
                <a:gd name="T2" fmla="*/ 0 w 156"/>
                <a:gd name="T3" fmla="*/ 0 h 455"/>
                <a:gd name="T4" fmla="*/ 0 w 156"/>
                <a:gd name="T5" fmla="*/ 455 h 455"/>
                <a:gd name="T6" fmla="*/ 156 w 156"/>
                <a:gd name="T7" fmla="*/ 455 h 455"/>
                <a:gd name="T8" fmla="*/ 156 w 156"/>
                <a:gd name="T9" fmla="*/ 156 h 455"/>
                <a:gd name="T10" fmla="*/ 0 w 156"/>
                <a:gd name="T11" fmla="*/ 0 h 455"/>
              </a:gdLst>
              <a:ahLst/>
              <a:cxnLst>
                <a:cxn ang="0">
                  <a:pos x="T0" y="T1"/>
                </a:cxn>
                <a:cxn ang="0">
                  <a:pos x="T2" y="T3"/>
                </a:cxn>
                <a:cxn ang="0">
                  <a:pos x="T4" y="T5"/>
                </a:cxn>
                <a:cxn ang="0">
                  <a:pos x="T6" y="T7"/>
                </a:cxn>
                <a:cxn ang="0">
                  <a:pos x="T8" y="T9"/>
                </a:cxn>
                <a:cxn ang="0">
                  <a:pos x="T10" y="T11"/>
                </a:cxn>
              </a:cxnLst>
              <a:rect l="0" t="0" r="r" b="b"/>
              <a:pathLst>
                <a:path w="156" h="455">
                  <a:moveTo>
                    <a:pt x="0" y="0"/>
                  </a:moveTo>
                  <a:lnTo>
                    <a:pt x="0" y="0"/>
                  </a:lnTo>
                  <a:lnTo>
                    <a:pt x="0" y="455"/>
                  </a:lnTo>
                  <a:lnTo>
                    <a:pt x="156" y="455"/>
                  </a:lnTo>
                  <a:lnTo>
                    <a:pt x="156" y="156"/>
                  </a:lnTo>
                  <a:lnTo>
                    <a:pt x="0" y="0"/>
                  </a:lnTo>
                  <a:close/>
                </a:path>
              </a:pathLst>
            </a:custGeom>
            <a:solidFill>
              <a:srgbClr val="6E694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29" name="Freeform 16">
              <a:extLst>
                <a:ext uri="{FF2B5EF4-FFF2-40B4-BE49-F238E27FC236}">
                  <a16:creationId xmlns:a16="http://schemas.microsoft.com/office/drawing/2014/main" id="{80CA9B66-F47B-4357-8716-B36A4B0DC32A}"/>
                </a:ext>
              </a:extLst>
            </p:cNvPr>
            <p:cNvSpPr>
              <a:spLocks/>
            </p:cNvSpPr>
            <p:nvPr/>
          </p:nvSpPr>
          <p:spPr bwMode="auto">
            <a:xfrm>
              <a:off x="6534150" y="3381375"/>
              <a:ext cx="20638" cy="20638"/>
            </a:xfrm>
            <a:custGeom>
              <a:avLst/>
              <a:gdLst>
                <a:gd name="T0" fmla="*/ 21 w 21"/>
                <a:gd name="T1" fmla="*/ 22 h 22"/>
                <a:gd name="T2" fmla="*/ 21 w 21"/>
                <a:gd name="T3" fmla="*/ 22 h 22"/>
                <a:gd name="T4" fmla="*/ 0 w 21"/>
                <a:gd name="T5" fmla="*/ 22 h 22"/>
                <a:gd name="T6" fmla="*/ 0 w 21"/>
                <a:gd name="T7" fmla="*/ 0 h 22"/>
                <a:gd name="T8" fmla="*/ 21 w 21"/>
                <a:gd name="T9" fmla="*/ 0 h 22"/>
                <a:gd name="T10" fmla="*/ 21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21" y="22"/>
                  </a:moveTo>
                  <a:lnTo>
                    <a:pt x="21" y="22"/>
                  </a:lnTo>
                  <a:lnTo>
                    <a:pt x="0" y="22"/>
                  </a:lnTo>
                  <a:lnTo>
                    <a:pt x="0" y="0"/>
                  </a:lnTo>
                  <a:lnTo>
                    <a:pt x="21" y="0"/>
                  </a:lnTo>
                  <a:lnTo>
                    <a:pt x="21" y="22"/>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0" name="Freeform 17">
              <a:extLst>
                <a:ext uri="{FF2B5EF4-FFF2-40B4-BE49-F238E27FC236}">
                  <a16:creationId xmlns:a16="http://schemas.microsoft.com/office/drawing/2014/main" id="{C8C9599D-BDB4-4239-A67D-86DC5A1C5218}"/>
                </a:ext>
              </a:extLst>
            </p:cNvPr>
            <p:cNvSpPr>
              <a:spLocks/>
            </p:cNvSpPr>
            <p:nvPr/>
          </p:nvSpPr>
          <p:spPr bwMode="auto">
            <a:xfrm>
              <a:off x="6575425" y="3381375"/>
              <a:ext cx="19050" cy="20638"/>
            </a:xfrm>
            <a:custGeom>
              <a:avLst/>
              <a:gdLst>
                <a:gd name="T0" fmla="*/ 21 w 21"/>
                <a:gd name="T1" fmla="*/ 22 h 22"/>
                <a:gd name="T2" fmla="*/ 21 w 21"/>
                <a:gd name="T3" fmla="*/ 22 h 22"/>
                <a:gd name="T4" fmla="*/ 0 w 21"/>
                <a:gd name="T5" fmla="*/ 22 h 22"/>
                <a:gd name="T6" fmla="*/ 0 w 21"/>
                <a:gd name="T7" fmla="*/ 0 h 22"/>
                <a:gd name="T8" fmla="*/ 21 w 21"/>
                <a:gd name="T9" fmla="*/ 0 h 22"/>
                <a:gd name="T10" fmla="*/ 21 w 21"/>
                <a:gd name="T11" fmla="*/ 22 h 22"/>
              </a:gdLst>
              <a:ahLst/>
              <a:cxnLst>
                <a:cxn ang="0">
                  <a:pos x="T0" y="T1"/>
                </a:cxn>
                <a:cxn ang="0">
                  <a:pos x="T2" y="T3"/>
                </a:cxn>
                <a:cxn ang="0">
                  <a:pos x="T4" y="T5"/>
                </a:cxn>
                <a:cxn ang="0">
                  <a:pos x="T6" y="T7"/>
                </a:cxn>
                <a:cxn ang="0">
                  <a:pos x="T8" y="T9"/>
                </a:cxn>
                <a:cxn ang="0">
                  <a:pos x="T10" y="T11"/>
                </a:cxn>
              </a:cxnLst>
              <a:rect l="0" t="0" r="r" b="b"/>
              <a:pathLst>
                <a:path w="21" h="22">
                  <a:moveTo>
                    <a:pt x="21" y="22"/>
                  </a:moveTo>
                  <a:lnTo>
                    <a:pt x="21" y="22"/>
                  </a:lnTo>
                  <a:lnTo>
                    <a:pt x="0" y="22"/>
                  </a:lnTo>
                  <a:lnTo>
                    <a:pt x="0" y="0"/>
                  </a:lnTo>
                  <a:lnTo>
                    <a:pt x="21" y="0"/>
                  </a:lnTo>
                  <a:lnTo>
                    <a:pt x="21" y="22"/>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1" name="Freeform 18">
              <a:extLst>
                <a:ext uri="{FF2B5EF4-FFF2-40B4-BE49-F238E27FC236}">
                  <a16:creationId xmlns:a16="http://schemas.microsoft.com/office/drawing/2014/main" id="{5563AC54-3CB4-4E14-976C-247F62941445}"/>
                </a:ext>
              </a:extLst>
            </p:cNvPr>
            <p:cNvSpPr>
              <a:spLocks noEditPoints="1"/>
            </p:cNvSpPr>
            <p:nvPr/>
          </p:nvSpPr>
          <p:spPr bwMode="auto">
            <a:xfrm>
              <a:off x="5683250" y="3633788"/>
              <a:ext cx="55563" cy="79375"/>
            </a:xfrm>
            <a:custGeom>
              <a:avLst/>
              <a:gdLst>
                <a:gd name="T0" fmla="*/ 12 w 58"/>
                <a:gd name="T1" fmla="*/ 73 h 83"/>
                <a:gd name="T2" fmla="*/ 12 w 58"/>
                <a:gd name="T3" fmla="*/ 73 h 83"/>
                <a:gd name="T4" fmla="*/ 32 w 58"/>
                <a:gd name="T5" fmla="*/ 73 h 83"/>
                <a:gd name="T6" fmla="*/ 47 w 58"/>
                <a:gd name="T7" fmla="*/ 60 h 83"/>
                <a:gd name="T8" fmla="*/ 32 w 58"/>
                <a:gd name="T9" fmla="*/ 46 h 83"/>
                <a:gd name="T10" fmla="*/ 12 w 58"/>
                <a:gd name="T11" fmla="*/ 46 h 83"/>
                <a:gd name="T12" fmla="*/ 11 w 58"/>
                <a:gd name="T13" fmla="*/ 47 h 83"/>
                <a:gd name="T14" fmla="*/ 11 w 58"/>
                <a:gd name="T15" fmla="*/ 73 h 83"/>
                <a:gd name="T16" fmla="*/ 12 w 58"/>
                <a:gd name="T17" fmla="*/ 73 h 83"/>
                <a:gd name="T18" fmla="*/ 31 w 58"/>
                <a:gd name="T19" fmla="*/ 36 h 83"/>
                <a:gd name="T20" fmla="*/ 31 w 58"/>
                <a:gd name="T21" fmla="*/ 36 h 83"/>
                <a:gd name="T22" fmla="*/ 46 w 58"/>
                <a:gd name="T23" fmla="*/ 23 h 83"/>
                <a:gd name="T24" fmla="*/ 31 w 58"/>
                <a:gd name="T25" fmla="*/ 10 h 83"/>
                <a:gd name="T26" fmla="*/ 12 w 58"/>
                <a:gd name="T27" fmla="*/ 10 h 83"/>
                <a:gd name="T28" fmla="*/ 11 w 58"/>
                <a:gd name="T29" fmla="*/ 10 h 83"/>
                <a:gd name="T30" fmla="*/ 11 w 58"/>
                <a:gd name="T31" fmla="*/ 35 h 83"/>
                <a:gd name="T32" fmla="*/ 12 w 58"/>
                <a:gd name="T33" fmla="*/ 36 h 83"/>
                <a:gd name="T34" fmla="*/ 31 w 58"/>
                <a:gd name="T35" fmla="*/ 36 h 83"/>
                <a:gd name="T36" fmla="*/ 0 w 58"/>
                <a:gd name="T37" fmla="*/ 1 h 83"/>
                <a:gd name="T38" fmla="*/ 0 w 58"/>
                <a:gd name="T39" fmla="*/ 1 h 83"/>
                <a:gd name="T40" fmla="*/ 2 w 58"/>
                <a:gd name="T41" fmla="*/ 0 h 83"/>
                <a:gd name="T42" fmla="*/ 31 w 58"/>
                <a:gd name="T43" fmla="*/ 0 h 83"/>
                <a:gd name="T44" fmla="*/ 57 w 58"/>
                <a:gd name="T45" fmla="*/ 22 h 83"/>
                <a:gd name="T46" fmla="*/ 45 w 58"/>
                <a:gd name="T47" fmla="*/ 40 h 83"/>
                <a:gd name="T48" fmla="*/ 45 w 58"/>
                <a:gd name="T49" fmla="*/ 40 h 83"/>
                <a:gd name="T50" fmla="*/ 58 w 58"/>
                <a:gd name="T51" fmla="*/ 60 h 83"/>
                <a:gd name="T52" fmla="*/ 31 w 58"/>
                <a:gd name="T53" fmla="*/ 83 h 83"/>
                <a:gd name="T54" fmla="*/ 2 w 58"/>
                <a:gd name="T55" fmla="*/ 83 h 83"/>
                <a:gd name="T56" fmla="*/ 0 w 58"/>
                <a:gd name="T57" fmla="*/ 82 h 83"/>
                <a:gd name="T58" fmla="*/ 0 w 58"/>
                <a:gd name="T5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83">
                  <a:moveTo>
                    <a:pt x="12" y="73"/>
                  </a:moveTo>
                  <a:lnTo>
                    <a:pt x="12" y="73"/>
                  </a:lnTo>
                  <a:lnTo>
                    <a:pt x="32" y="73"/>
                  </a:lnTo>
                  <a:cubicBezTo>
                    <a:pt x="42" y="73"/>
                    <a:pt x="47" y="68"/>
                    <a:pt x="47" y="60"/>
                  </a:cubicBezTo>
                  <a:cubicBezTo>
                    <a:pt x="47" y="51"/>
                    <a:pt x="42" y="46"/>
                    <a:pt x="32" y="46"/>
                  </a:cubicBezTo>
                  <a:lnTo>
                    <a:pt x="12" y="46"/>
                  </a:lnTo>
                  <a:cubicBezTo>
                    <a:pt x="12" y="46"/>
                    <a:pt x="11" y="46"/>
                    <a:pt x="11" y="47"/>
                  </a:cubicBezTo>
                  <a:lnTo>
                    <a:pt x="11" y="73"/>
                  </a:lnTo>
                  <a:cubicBezTo>
                    <a:pt x="11" y="73"/>
                    <a:pt x="12" y="73"/>
                    <a:pt x="12" y="73"/>
                  </a:cubicBezTo>
                  <a:close/>
                  <a:moveTo>
                    <a:pt x="31" y="36"/>
                  </a:moveTo>
                  <a:lnTo>
                    <a:pt x="31" y="36"/>
                  </a:lnTo>
                  <a:cubicBezTo>
                    <a:pt x="40" y="36"/>
                    <a:pt x="46" y="31"/>
                    <a:pt x="46" y="23"/>
                  </a:cubicBezTo>
                  <a:cubicBezTo>
                    <a:pt x="46" y="15"/>
                    <a:pt x="40" y="10"/>
                    <a:pt x="31" y="10"/>
                  </a:cubicBezTo>
                  <a:lnTo>
                    <a:pt x="12" y="10"/>
                  </a:lnTo>
                  <a:cubicBezTo>
                    <a:pt x="12" y="10"/>
                    <a:pt x="11" y="10"/>
                    <a:pt x="11" y="10"/>
                  </a:cubicBezTo>
                  <a:lnTo>
                    <a:pt x="11" y="35"/>
                  </a:lnTo>
                  <a:cubicBezTo>
                    <a:pt x="11" y="36"/>
                    <a:pt x="12" y="36"/>
                    <a:pt x="12" y="36"/>
                  </a:cubicBezTo>
                  <a:lnTo>
                    <a:pt x="31" y="36"/>
                  </a:lnTo>
                  <a:close/>
                  <a:moveTo>
                    <a:pt x="0" y="1"/>
                  </a:moveTo>
                  <a:lnTo>
                    <a:pt x="0" y="1"/>
                  </a:lnTo>
                  <a:cubicBezTo>
                    <a:pt x="0" y="0"/>
                    <a:pt x="1" y="0"/>
                    <a:pt x="2" y="0"/>
                  </a:cubicBezTo>
                  <a:lnTo>
                    <a:pt x="31" y="0"/>
                  </a:lnTo>
                  <a:cubicBezTo>
                    <a:pt x="48" y="0"/>
                    <a:pt x="57" y="8"/>
                    <a:pt x="57" y="22"/>
                  </a:cubicBezTo>
                  <a:cubicBezTo>
                    <a:pt x="57" y="31"/>
                    <a:pt x="52" y="37"/>
                    <a:pt x="45" y="40"/>
                  </a:cubicBezTo>
                  <a:lnTo>
                    <a:pt x="45" y="40"/>
                  </a:lnTo>
                  <a:cubicBezTo>
                    <a:pt x="51" y="42"/>
                    <a:pt x="58" y="48"/>
                    <a:pt x="58" y="60"/>
                  </a:cubicBezTo>
                  <a:cubicBezTo>
                    <a:pt x="58" y="75"/>
                    <a:pt x="48" y="83"/>
                    <a:pt x="31" y="83"/>
                  </a:cubicBezTo>
                  <a:lnTo>
                    <a:pt x="2" y="83"/>
                  </a:lnTo>
                  <a:cubicBezTo>
                    <a:pt x="1" y="83"/>
                    <a:pt x="0" y="83"/>
                    <a:pt x="0" y="82"/>
                  </a:cubicBezTo>
                  <a:lnTo>
                    <a:pt x="0" y="1"/>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2" name="Freeform 19">
              <a:extLst>
                <a:ext uri="{FF2B5EF4-FFF2-40B4-BE49-F238E27FC236}">
                  <a16:creationId xmlns:a16="http://schemas.microsoft.com/office/drawing/2014/main" id="{3B3C4518-51E5-4352-A35C-A1B8BBD8DA5D}"/>
                </a:ext>
              </a:extLst>
            </p:cNvPr>
            <p:cNvSpPr>
              <a:spLocks/>
            </p:cNvSpPr>
            <p:nvPr/>
          </p:nvSpPr>
          <p:spPr bwMode="auto">
            <a:xfrm>
              <a:off x="5746750" y="3633788"/>
              <a:ext cx="61913" cy="79375"/>
            </a:xfrm>
            <a:custGeom>
              <a:avLst/>
              <a:gdLst>
                <a:gd name="T0" fmla="*/ 29 w 65"/>
                <a:gd name="T1" fmla="*/ 83 h 83"/>
                <a:gd name="T2" fmla="*/ 29 w 65"/>
                <a:gd name="T3" fmla="*/ 83 h 83"/>
                <a:gd name="T4" fmla="*/ 27 w 65"/>
                <a:gd name="T5" fmla="*/ 82 h 83"/>
                <a:gd name="T6" fmla="*/ 0 w 65"/>
                <a:gd name="T7" fmla="*/ 1 h 83"/>
                <a:gd name="T8" fmla="*/ 1 w 65"/>
                <a:gd name="T9" fmla="*/ 0 h 83"/>
                <a:gd name="T10" fmla="*/ 10 w 65"/>
                <a:gd name="T11" fmla="*/ 0 h 83"/>
                <a:gd name="T12" fmla="*/ 11 w 65"/>
                <a:gd name="T13" fmla="*/ 1 h 83"/>
                <a:gd name="T14" fmla="*/ 33 w 65"/>
                <a:gd name="T15" fmla="*/ 66 h 83"/>
                <a:gd name="T16" fmla="*/ 33 w 65"/>
                <a:gd name="T17" fmla="*/ 66 h 83"/>
                <a:gd name="T18" fmla="*/ 54 w 65"/>
                <a:gd name="T19" fmla="*/ 1 h 83"/>
                <a:gd name="T20" fmla="*/ 55 w 65"/>
                <a:gd name="T21" fmla="*/ 0 h 83"/>
                <a:gd name="T22" fmla="*/ 64 w 65"/>
                <a:gd name="T23" fmla="*/ 0 h 83"/>
                <a:gd name="T24" fmla="*/ 65 w 65"/>
                <a:gd name="T25" fmla="*/ 1 h 83"/>
                <a:gd name="T26" fmla="*/ 38 w 65"/>
                <a:gd name="T27" fmla="*/ 82 h 83"/>
                <a:gd name="T28" fmla="*/ 36 w 65"/>
                <a:gd name="T29" fmla="*/ 83 h 83"/>
                <a:gd name="T30" fmla="*/ 29 w 65"/>
                <a:gd name="T3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3">
                  <a:moveTo>
                    <a:pt x="29" y="83"/>
                  </a:moveTo>
                  <a:lnTo>
                    <a:pt x="29" y="83"/>
                  </a:lnTo>
                  <a:cubicBezTo>
                    <a:pt x="28" y="83"/>
                    <a:pt x="28" y="83"/>
                    <a:pt x="27" y="82"/>
                  </a:cubicBezTo>
                  <a:lnTo>
                    <a:pt x="0" y="1"/>
                  </a:lnTo>
                  <a:cubicBezTo>
                    <a:pt x="0" y="0"/>
                    <a:pt x="0" y="0"/>
                    <a:pt x="1" y="0"/>
                  </a:cubicBezTo>
                  <a:lnTo>
                    <a:pt x="10" y="0"/>
                  </a:lnTo>
                  <a:cubicBezTo>
                    <a:pt x="11" y="0"/>
                    <a:pt x="11" y="0"/>
                    <a:pt x="11" y="1"/>
                  </a:cubicBezTo>
                  <a:lnTo>
                    <a:pt x="33" y="66"/>
                  </a:lnTo>
                  <a:lnTo>
                    <a:pt x="33" y="66"/>
                  </a:lnTo>
                  <a:lnTo>
                    <a:pt x="54" y="1"/>
                  </a:lnTo>
                  <a:cubicBezTo>
                    <a:pt x="54" y="0"/>
                    <a:pt x="54" y="0"/>
                    <a:pt x="55" y="0"/>
                  </a:cubicBezTo>
                  <a:lnTo>
                    <a:pt x="64" y="0"/>
                  </a:lnTo>
                  <a:cubicBezTo>
                    <a:pt x="65" y="0"/>
                    <a:pt x="65" y="0"/>
                    <a:pt x="65" y="1"/>
                  </a:cubicBezTo>
                  <a:lnTo>
                    <a:pt x="38" y="82"/>
                  </a:lnTo>
                  <a:cubicBezTo>
                    <a:pt x="37" y="83"/>
                    <a:pt x="37" y="83"/>
                    <a:pt x="36" y="83"/>
                  </a:cubicBezTo>
                  <a:lnTo>
                    <a:pt x="29"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3" name="Freeform 20">
              <a:extLst>
                <a:ext uri="{FF2B5EF4-FFF2-40B4-BE49-F238E27FC236}">
                  <a16:creationId xmlns:a16="http://schemas.microsoft.com/office/drawing/2014/main" id="{8467C3ED-2F6C-4649-A005-3CAD4DC28C76}"/>
                </a:ext>
              </a:extLst>
            </p:cNvPr>
            <p:cNvSpPr>
              <a:spLocks/>
            </p:cNvSpPr>
            <p:nvPr/>
          </p:nvSpPr>
          <p:spPr bwMode="auto">
            <a:xfrm>
              <a:off x="5818188" y="3632200"/>
              <a:ext cx="58738" cy="84138"/>
            </a:xfrm>
            <a:custGeom>
              <a:avLst/>
              <a:gdLst>
                <a:gd name="T0" fmla="*/ 0 w 62"/>
                <a:gd name="T1" fmla="*/ 44 h 87"/>
                <a:gd name="T2" fmla="*/ 0 w 62"/>
                <a:gd name="T3" fmla="*/ 44 h 87"/>
                <a:gd name="T4" fmla="*/ 2 w 62"/>
                <a:gd name="T5" fmla="*/ 20 h 87"/>
                <a:gd name="T6" fmla="*/ 31 w 62"/>
                <a:gd name="T7" fmla="*/ 0 h 87"/>
                <a:gd name="T8" fmla="*/ 59 w 62"/>
                <a:gd name="T9" fmla="*/ 17 h 87"/>
                <a:gd name="T10" fmla="*/ 58 w 62"/>
                <a:gd name="T11" fmla="*/ 19 h 87"/>
                <a:gd name="T12" fmla="*/ 51 w 62"/>
                <a:gd name="T13" fmla="*/ 22 h 87"/>
                <a:gd name="T14" fmla="*/ 49 w 62"/>
                <a:gd name="T15" fmla="*/ 22 h 87"/>
                <a:gd name="T16" fmla="*/ 31 w 62"/>
                <a:gd name="T17" fmla="*/ 10 h 87"/>
                <a:gd name="T18" fmla="*/ 13 w 62"/>
                <a:gd name="T19" fmla="*/ 23 h 87"/>
                <a:gd name="T20" fmla="*/ 11 w 62"/>
                <a:gd name="T21" fmla="*/ 44 h 87"/>
                <a:gd name="T22" fmla="*/ 13 w 62"/>
                <a:gd name="T23" fmla="*/ 64 h 87"/>
                <a:gd name="T24" fmla="*/ 31 w 62"/>
                <a:gd name="T25" fmla="*/ 77 h 87"/>
                <a:gd name="T26" fmla="*/ 49 w 62"/>
                <a:gd name="T27" fmla="*/ 64 h 87"/>
                <a:gd name="T28" fmla="*/ 51 w 62"/>
                <a:gd name="T29" fmla="*/ 51 h 87"/>
                <a:gd name="T30" fmla="*/ 50 w 62"/>
                <a:gd name="T31" fmla="*/ 51 h 87"/>
                <a:gd name="T32" fmla="*/ 34 w 62"/>
                <a:gd name="T33" fmla="*/ 51 h 87"/>
                <a:gd name="T34" fmla="*/ 32 w 62"/>
                <a:gd name="T35" fmla="*/ 49 h 87"/>
                <a:gd name="T36" fmla="*/ 32 w 62"/>
                <a:gd name="T37" fmla="*/ 42 h 87"/>
                <a:gd name="T38" fmla="*/ 34 w 62"/>
                <a:gd name="T39" fmla="*/ 41 h 87"/>
                <a:gd name="T40" fmla="*/ 60 w 62"/>
                <a:gd name="T41" fmla="*/ 41 h 87"/>
                <a:gd name="T42" fmla="*/ 62 w 62"/>
                <a:gd name="T43" fmla="*/ 42 h 87"/>
                <a:gd name="T44" fmla="*/ 62 w 62"/>
                <a:gd name="T45" fmla="*/ 48 h 87"/>
                <a:gd name="T46" fmla="*/ 59 w 62"/>
                <a:gd name="T47" fmla="*/ 67 h 87"/>
                <a:gd name="T48" fmla="*/ 31 w 62"/>
                <a:gd name="T49" fmla="*/ 87 h 87"/>
                <a:gd name="T50" fmla="*/ 2 w 62"/>
                <a:gd name="T51" fmla="*/ 67 h 87"/>
                <a:gd name="T52" fmla="*/ 0 w 62"/>
                <a:gd name="T53"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87">
                  <a:moveTo>
                    <a:pt x="0" y="44"/>
                  </a:moveTo>
                  <a:lnTo>
                    <a:pt x="0" y="44"/>
                  </a:lnTo>
                  <a:cubicBezTo>
                    <a:pt x="0" y="30"/>
                    <a:pt x="1" y="25"/>
                    <a:pt x="2" y="20"/>
                  </a:cubicBezTo>
                  <a:cubicBezTo>
                    <a:pt x="6" y="7"/>
                    <a:pt x="17" y="0"/>
                    <a:pt x="31" y="0"/>
                  </a:cubicBezTo>
                  <a:cubicBezTo>
                    <a:pt x="46" y="0"/>
                    <a:pt x="55" y="8"/>
                    <a:pt x="59" y="17"/>
                  </a:cubicBezTo>
                  <a:cubicBezTo>
                    <a:pt x="59" y="18"/>
                    <a:pt x="59" y="18"/>
                    <a:pt x="58" y="19"/>
                  </a:cubicBezTo>
                  <a:lnTo>
                    <a:pt x="51" y="22"/>
                  </a:lnTo>
                  <a:cubicBezTo>
                    <a:pt x="50" y="23"/>
                    <a:pt x="50" y="22"/>
                    <a:pt x="49" y="22"/>
                  </a:cubicBezTo>
                  <a:cubicBezTo>
                    <a:pt x="45" y="14"/>
                    <a:pt x="40" y="10"/>
                    <a:pt x="31" y="10"/>
                  </a:cubicBezTo>
                  <a:cubicBezTo>
                    <a:pt x="21" y="10"/>
                    <a:pt x="15" y="15"/>
                    <a:pt x="13" y="23"/>
                  </a:cubicBezTo>
                  <a:cubicBezTo>
                    <a:pt x="12" y="26"/>
                    <a:pt x="11" y="31"/>
                    <a:pt x="11" y="44"/>
                  </a:cubicBezTo>
                  <a:cubicBezTo>
                    <a:pt x="11" y="56"/>
                    <a:pt x="12" y="61"/>
                    <a:pt x="13" y="64"/>
                  </a:cubicBezTo>
                  <a:cubicBezTo>
                    <a:pt x="15" y="72"/>
                    <a:pt x="21" y="77"/>
                    <a:pt x="31" y="77"/>
                  </a:cubicBezTo>
                  <a:cubicBezTo>
                    <a:pt x="39" y="77"/>
                    <a:pt x="46" y="72"/>
                    <a:pt x="49" y="64"/>
                  </a:cubicBezTo>
                  <a:cubicBezTo>
                    <a:pt x="50" y="62"/>
                    <a:pt x="51" y="58"/>
                    <a:pt x="51" y="51"/>
                  </a:cubicBezTo>
                  <a:cubicBezTo>
                    <a:pt x="51" y="51"/>
                    <a:pt x="50" y="51"/>
                    <a:pt x="50" y="51"/>
                  </a:cubicBezTo>
                  <a:lnTo>
                    <a:pt x="34" y="51"/>
                  </a:lnTo>
                  <a:cubicBezTo>
                    <a:pt x="33" y="51"/>
                    <a:pt x="32" y="50"/>
                    <a:pt x="32" y="49"/>
                  </a:cubicBezTo>
                  <a:lnTo>
                    <a:pt x="32" y="42"/>
                  </a:lnTo>
                  <a:cubicBezTo>
                    <a:pt x="32" y="41"/>
                    <a:pt x="33" y="41"/>
                    <a:pt x="34" y="41"/>
                  </a:cubicBezTo>
                  <a:lnTo>
                    <a:pt x="60" y="41"/>
                  </a:lnTo>
                  <a:cubicBezTo>
                    <a:pt x="61" y="41"/>
                    <a:pt x="62" y="41"/>
                    <a:pt x="62" y="42"/>
                  </a:cubicBezTo>
                  <a:lnTo>
                    <a:pt x="62" y="48"/>
                  </a:lnTo>
                  <a:cubicBezTo>
                    <a:pt x="62" y="56"/>
                    <a:pt x="61" y="63"/>
                    <a:pt x="59" y="67"/>
                  </a:cubicBezTo>
                  <a:cubicBezTo>
                    <a:pt x="55" y="80"/>
                    <a:pt x="45" y="87"/>
                    <a:pt x="31" y="87"/>
                  </a:cubicBezTo>
                  <a:cubicBezTo>
                    <a:pt x="17" y="87"/>
                    <a:pt x="6" y="80"/>
                    <a:pt x="2" y="67"/>
                  </a:cubicBezTo>
                  <a:cubicBezTo>
                    <a:pt x="1" y="62"/>
                    <a:pt x="0" y="57"/>
                    <a:pt x="0" y="44"/>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4" name="Freeform 21">
              <a:extLst>
                <a:ext uri="{FF2B5EF4-FFF2-40B4-BE49-F238E27FC236}">
                  <a16:creationId xmlns:a16="http://schemas.microsoft.com/office/drawing/2014/main" id="{C769BF10-1503-42AE-8DDF-495E0DACE26F}"/>
                </a:ext>
              </a:extLst>
            </p:cNvPr>
            <p:cNvSpPr>
              <a:spLocks/>
            </p:cNvSpPr>
            <p:nvPr/>
          </p:nvSpPr>
          <p:spPr bwMode="auto">
            <a:xfrm>
              <a:off x="5889625" y="3678238"/>
              <a:ext cx="33338" cy="7938"/>
            </a:xfrm>
            <a:custGeom>
              <a:avLst/>
              <a:gdLst>
                <a:gd name="T0" fmla="*/ 0 w 35"/>
                <a:gd name="T1" fmla="*/ 8 h 9"/>
                <a:gd name="T2" fmla="*/ 0 w 35"/>
                <a:gd name="T3" fmla="*/ 8 h 9"/>
                <a:gd name="T4" fmla="*/ 0 w 35"/>
                <a:gd name="T5" fmla="*/ 1 h 9"/>
                <a:gd name="T6" fmla="*/ 1 w 35"/>
                <a:gd name="T7" fmla="*/ 0 h 9"/>
                <a:gd name="T8" fmla="*/ 34 w 35"/>
                <a:gd name="T9" fmla="*/ 0 h 9"/>
                <a:gd name="T10" fmla="*/ 35 w 35"/>
                <a:gd name="T11" fmla="*/ 1 h 9"/>
                <a:gd name="T12" fmla="*/ 35 w 35"/>
                <a:gd name="T13" fmla="*/ 8 h 9"/>
                <a:gd name="T14" fmla="*/ 34 w 35"/>
                <a:gd name="T15" fmla="*/ 9 h 9"/>
                <a:gd name="T16" fmla="*/ 1 w 35"/>
                <a:gd name="T17" fmla="*/ 9 h 9"/>
                <a:gd name="T18" fmla="*/ 0 w 35"/>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9">
                  <a:moveTo>
                    <a:pt x="0" y="8"/>
                  </a:moveTo>
                  <a:lnTo>
                    <a:pt x="0" y="8"/>
                  </a:lnTo>
                  <a:lnTo>
                    <a:pt x="0" y="1"/>
                  </a:lnTo>
                  <a:cubicBezTo>
                    <a:pt x="0" y="0"/>
                    <a:pt x="1" y="0"/>
                    <a:pt x="1" y="0"/>
                  </a:cubicBezTo>
                  <a:lnTo>
                    <a:pt x="34" y="0"/>
                  </a:lnTo>
                  <a:cubicBezTo>
                    <a:pt x="35" y="0"/>
                    <a:pt x="35" y="0"/>
                    <a:pt x="35" y="1"/>
                  </a:cubicBezTo>
                  <a:lnTo>
                    <a:pt x="35" y="8"/>
                  </a:lnTo>
                  <a:cubicBezTo>
                    <a:pt x="35" y="9"/>
                    <a:pt x="35" y="9"/>
                    <a:pt x="34" y="9"/>
                  </a:cubicBezTo>
                  <a:lnTo>
                    <a:pt x="1" y="9"/>
                  </a:lnTo>
                  <a:cubicBezTo>
                    <a:pt x="1" y="9"/>
                    <a:pt x="0" y="9"/>
                    <a:pt x="0" y="8"/>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5" name="Freeform 22">
              <a:extLst>
                <a:ext uri="{FF2B5EF4-FFF2-40B4-BE49-F238E27FC236}">
                  <a16:creationId xmlns:a16="http://schemas.microsoft.com/office/drawing/2014/main" id="{55A2A55F-1CBE-47D4-8B53-B59F03958A47}"/>
                </a:ext>
              </a:extLst>
            </p:cNvPr>
            <p:cNvSpPr>
              <a:spLocks/>
            </p:cNvSpPr>
            <p:nvPr/>
          </p:nvSpPr>
          <p:spPr bwMode="auto">
            <a:xfrm>
              <a:off x="5957888" y="3656013"/>
              <a:ext cx="44450" cy="60325"/>
            </a:xfrm>
            <a:custGeom>
              <a:avLst/>
              <a:gdLst>
                <a:gd name="T0" fmla="*/ 38 w 47"/>
                <a:gd name="T1" fmla="*/ 59 h 61"/>
                <a:gd name="T2" fmla="*/ 38 w 47"/>
                <a:gd name="T3" fmla="*/ 59 h 61"/>
                <a:gd name="T4" fmla="*/ 36 w 47"/>
                <a:gd name="T5" fmla="*/ 58 h 61"/>
                <a:gd name="T6" fmla="*/ 36 w 47"/>
                <a:gd name="T7" fmla="*/ 53 h 61"/>
                <a:gd name="T8" fmla="*/ 36 w 47"/>
                <a:gd name="T9" fmla="*/ 53 h 61"/>
                <a:gd name="T10" fmla="*/ 20 w 47"/>
                <a:gd name="T11" fmla="*/ 61 h 61"/>
                <a:gd name="T12" fmla="*/ 0 w 47"/>
                <a:gd name="T13" fmla="*/ 38 h 61"/>
                <a:gd name="T14" fmla="*/ 0 w 47"/>
                <a:gd name="T15" fmla="*/ 2 h 61"/>
                <a:gd name="T16" fmla="*/ 1 w 47"/>
                <a:gd name="T17" fmla="*/ 0 h 61"/>
                <a:gd name="T18" fmla="*/ 9 w 47"/>
                <a:gd name="T19" fmla="*/ 0 h 61"/>
                <a:gd name="T20" fmla="*/ 10 w 47"/>
                <a:gd name="T21" fmla="*/ 2 h 61"/>
                <a:gd name="T22" fmla="*/ 10 w 47"/>
                <a:gd name="T23" fmla="*/ 36 h 61"/>
                <a:gd name="T24" fmla="*/ 23 w 47"/>
                <a:gd name="T25" fmla="*/ 51 h 61"/>
                <a:gd name="T26" fmla="*/ 36 w 47"/>
                <a:gd name="T27" fmla="*/ 37 h 61"/>
                <a:gd name="T28" fmla="*/ 36 w 47"/>
                <a:gd name="T29" fmla="*/ 2 h 61"/>
                <a:gd name="T30" fmla="*/ 38 w 47"/>
                <a:gd name="T31" fmla="*/ 0 h 61"/>
                <a:gd name="T32" fmla="*/ 46 w 47"/>
                <a:gd name="T33" fmla="*/ 0 h 61"/>
                <a:gd name="T34" fmla="*/ 47 w 47"/>
                <a:gd name="T35" fmla="*/ 2 h 61"/>
                <a:gd name="T36" fmla="*/ 47 w 47"/>
                <a:gd name="T37" fmla="*/ 58 h 61"/>
                <a:gd name="T38" fmla="*/ 46 w 47"/>
                <a:gd name="T39" fmla="*/ 59 h 61"/>
                <a:gd name="T40" fmla="*/ 38 w 47"/>
                <a:gd name="T4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1">
                  <a:moveTo>
                    <a:pt x="38" y="59"/>
                  </a:moveTo>
                  <a:lnTo>
                    <a:pt x="38" y="59"/>
                  </a:lnTo>
                  <a:cubicBezTo>
                    <a:pt x="37" y="59"/>
                    <a:pt x="36" y="59"/>
                    <a:pt x="36" y="58"/>
                  </a:cubicBezTo>
                  <a:lnTo>
                    <a:pt x="36" y="53"/>
                  </a:lnTo>
                  <a:lnTo>
                    <a:pt x="36" y="53"/>
                  </a:lnTo>
                  <a:cubicBezTo>
                    <a:pt x="33" y="58"/>
                    <a:pt x="28" y="61"/>
                    <a:pt x="20" y="61"/>
                  </a:cubicBezTo>
                  <a:cubicBezTo>
                    <a:pt x="7" y="61"/>
                    <a:pt x="0" y="52"/>
                    <a:pt x="0" y="38"/>
                  </a:cubicBezTo>
                  <a:lnTo>
                    <a:pt x="0" y="2"/>
                  </a:lnTo>
                  <a:cubicBezTo>
                    <a:pt x="0" y="1"/>
                    <a:pt x="0" y="0"/>
                    <a:pt x="1" y="0"/>
                  </a:cubicBezTo>
                  <a:lnTo>
                    <a:pt x="9" y="0"/>
                  </a:lnTo>
                  <a:cubicBezTo>
                    <a:pt x="9" y="0"/>
                    <a:pt x="10" y="1"/>
                    <a:pt x="10" y="2"/>
                  </a:cubicBezTo>
                  <a:lnTo>
                    <a:pt x="10" y="36"/>
                  </a:lnTo>
                  <a:cubicBezTo>
                    <a:pt x="10" y="46"/>
                    <a:pt x="14" y="51"/>
                    <a:pt x="23" y="51"/>
                  </a:cubicBezTo>
                  <a:cubicBezTo>
                    <a:pt x="31" y="51"/>
                    <a:pt x="36" y="46"/>
                    <a:pt x="36" y="37"/>
                  </a:cubicBezTo>
                  <a:lnTo>
                    <a:pt x="36" y="2"/>
                  </a:lnTo>
                  <a:cubicBezTo>
                    <a:pt x="36" y="1"/>
                    <a:pt x="37" y="0"/>
                    <a:pt x="38" y="0"/>
                  </a:cubicBezTo>
                  <a:lnTo>
                    <a:pt x="46" y="0"/>
                  </a:lnTo>
                  <a:cubicBezTo>
                    <a:pt x="46" y="0"/>
                    <a:pt x="47" y="1"/>
                    <a:pt x="47" y="2"/>
                  </a:cubicBezTo>
                  <a:lnTo>
                    <a:pt x="47" y="58"/>
                  </a:lnTo>
                  <a:cubicBezTo>
                    <a:pt x="47" y="59"/>
                    <a:pt x="46" y="59"/>
                    <a:pt x="46" y="59"/>
                  </a:cubicBezTo>
                  <a:lnTo>
                    <a:pt x="38" y="5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6" name="Freeform 23">
              <a:extLst>
                <a:ext uri="{FF2B5EF4-FFF2-40B4-BE49-F238E27FC236}">
                  <a16:creationId xmlns:a16="http://schemas.microsoft.com/office/drawing/2014/main" id="{F1F9AAF6-8016-4A05-B72F-61FFF04A86ED}"/>
                </a:ext>
              </a:extLst>
            </p:cNvPr>
            <p:cNvSpPr>
              <a:spLocks/>
            </p:cNvSpPr>
            <p:nvPr/>
          </p:nvSpPr>
          <p:spPr bwMode="auto">
            <a:xfrm>
              <a:off x="6021388" y="3656013"/>
              <a:ext cx="46038" cy="57150"/>
            </a:xfrm>
            <a:custGeom>
              <a:avLst/>
              <a:gdLst>
                <a:gd name="T0" fmla="*/ 39 w 48"/>
                <a:gd name="T1" fmla="*/ 60 h 60"/>
                <a:gd name="T2" fmla="*/ 39 w 48"/>
                <a:gd name="T3" fmla="*/ 60 h 60"/>
                <a:gd name="T4" fmla="*/ 37 w 48"/>
                <a:gd name="T5" fmla="*/ 59 h 60"/>
                <a:gd name="T6" fmla="*/ 37 w 48"/>
                <a:gd name="T7" fmla="*/ 25 h 60"/>
                <a:gd name="T8" fmla="*/ 24 w 48"/>
                <a:gd name="T9" fmla="*/ 10 h 60"/>
                <a:gd name="T10" fmla="*/ 11 w 48"/>
                <a:gd name="T11" fmla="*/ 24 h 60"/>
                <a:gd name="T12" fmla="*/ 11 w 48"/>
                <a:gd name="T13" fmla="*/ 59 h 60"/>
                <a:gd name="T14" fmla="*/ 9 w 48"/>
                <a:gd name="T15" fmla="*/ 60 h 60"/>
                <a:gd name="T16" fmla="*/ 1 w 48"/>
                <a:gd name="T17" fmla="*/ 60 h 60"/>
                <a:gd name="T18" fmla="*/ 0 w 48"/>
                <a:gd name="T19" fmla="*/ 59 h 60"/>
                <a:gd name="T20" fmla="*/ 0 w 48"/>
                <a:gd name="T21" fmla="*/ 3 h 60"/>
                <a:gd name="T22" fmla="*/ 1 w 48"/>
                <a:gd name="T23" fmla="*/ 1 h 60"/>
                <a:gd name="T24" fmla="*/ 9 w 48"/>
                <a:gd name="T25" fmla="*/ 1 h 60"/>
                <a:gd name="T26" fmla="*/ 11 w 48"/>
                <a:gd name="T27" fmla="*/ 3 h 60"/>
                <a:gd name="T28" fmla="*/ 11 w 48"/>
                <a:gd name="T29" fmla="*/ 8 h 60"/>
                <a:gd name="T30" fmla="*/ 11 w 48"/>
                <a:gd name="T31" fmla="*/ 8 h 60"/>
                <a:gd name="T32" fmla="*/ 27 w 48"/>
                <a:gd name="T33" fmla="*/ 0 h 60"/>
                <a:gd name="T34" fmla="*/ 48 w 48"/>
                <a:gd name="T35" fmla="*/ 22 h 60"/>
                <a:gd name="T36" fmla="*/ 48 w 48"/>
                <a:gd name="T37" fmla="*/ 59 h 60"/>
                <a:gd name="T38" fmla="*/ 47 w 48"/>
                <a:gd name="T39" fmla="*/ 60 h 60"/>
                <a:gd name="T40" fmla="*/ 39 w 48"/>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39" y="60"/>
                  </a:moveTo>
                  <a:lnTo>
                    <a:pt x="39" y="60"/>
                  </a:lnTo>
                  <a:cubicBezTo>
                    <a:pt x="38" y="60"/>
                    <a:pt x="37" y="60"/>
                    <a:pt x="37" y="59"/>
                  </a:cubicBezTo>
                  <a:lnTo>
                    <a:pt x="37" y="25"/>
                  </a:lnTo>
                  <a:cubicBezTo>
                    <a:pt x="37" y="15"/>
                    <a:pt x="33" y="10"/>
                    <a:pt x="24" y="10"/>
                  </a:cubicBezTo>
                  <a:cubicBezTo>
                    <a:pt x="16" y="10"/>
                    <a:pt x="11" y="15"/>
                    <a:pt x="11" y="24"/>
                  </a:cubicBezTo>
                  <a:lnTo>
                    <a:pt x="11" y="59"/>
                  </a:lnTo>
                  <a:cubicBezTo>
                    <a:pt x="11" y="60"/>
                    <a:pt x="10" y="60"/>
                    <a:pt x="9" y="60"/>
                  </a:cubicBezTo>
                  <a:lnTo>
                    <a:pt x="1" y="60"/>
                  </a:lnTo>
                  <a:cubicBezTo>
                    <a:pt x="1" y="60"/>
                    <a:pt x="0" y="60"/>
                    <a:pt x="0" y="59"/>
                  </a:cubicBezTo>
                  <a:lnTo>
                    <a:pt x="0" y="3"/>
                  </a:lnTo>
                  <a:cubicBezTo>
                    <a:pt x="0" y="2"/>
                    <a:pt x="1" y="1"/>
                    <a:pt x="1" y="1"/>
                  </a:cubicBezTo>
                  <a:lnTo>
                    <a:pt x="9" y="1"/>
                  </a:lnTo>
                  <a:cubicBezTo>
                    <a:pt x="10" y="1"/>
                    <a:pt x="11" y="2"/>
                    <a:pt x="11" y="3"/>
                  </a:cubicBezTo>
                  <a:lnTo>
                    <a:pt x="11" y="8"/>
                  </a:lnTo>
                  <a:lnTo>
                    <a:pt x="11" y="8"/>
                  </a:lnTo>
                  <a:cubicBezTo>
                    <a:pt x="14" y="3"/>
                    <a:pt x="19" y="0"/>
                    <a:pt x="27" y="0"/>
                  </a:cubicBezTo>
                  <a:cubicBezTo>
                    <a:pt x="40" y="0"/>
                    <a:pt x="48" y="9"/>
                    <a:pt x="48" y="22"/>
                  </a:cubicBezTo>
                  <a:lnTo>
                    <a:pt x="48" y="59"/>
                  </a:lnTo>
                  <a:cubicBezTo>
                    <a:pt x="48" y="60"/>
                    <a:pt x="47" y="60"/>
                    <a:pt x="47" y="60"/>
                  </a:cubicBezTo>
                  <a:lnTo>
                    <a:pt x="39" y="6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7" name="Freeform 24">
              <a:extLst>
                <a:ext uri="{FF2B5EF4-FFF2-40B4-BE49-F238E27FC236}">
                  <a16:creationId xmlns:a16="http://schemas.microsoft.com/office/drawing/2014/main" id="{F9A67F80-68E3-4E08-BC4D-9CEADCAD2488}"/>
                </a:ext>
              </a:extLst>
            </p:cNvPr>
            <p:cNvSpPr>
              <a:spLocks noEditPoints="1"/>
            </p:cNvSpPr>
            <p:nvPr/>
          </p:nvSpPr>
          <p:spPr bwMode="auto">
            <a:xfrm>
              <a:off x="6081713" y="3633788"/>
              <a:ext cx="49213" cy="82550"/>
            </a:xfrm>
            <a:custGeom>
              <a:avLst/>
              <a:gdLst>
                <a:gd name="T0" fmla="*/ 38 w 50"/>
                <a:gd name="T1" fmla="*/ 66 h 85"/>
                <a:gd name="T2" fmla="*/ 38 w 50"/>
                <a:gd name="T3" fmla="*/ 66 h 85"/>
                <a:gd name="T4" fmla="*/ 39 w 50"/>
                <a:gd name="T5" fmla="*/ 54 h 85"/>
                <a:gd name="T6" fmla="*/ 38 w 50"/>
                <a:gd name="T7" fmla="*/ 42 h 85"/>
                <a:gd name="T8" fmla="*/ 25 w 50"/>
                <a:gd name="T9" fmla="*/ 33 h 85"/>
                <a:gd name="T10" fmla="*/ 12 w 50"/>
                <a:gd name="T11" fmla="*/ 42 h 85"/>
                <a:gd name="T12" fmla="*/ 11 w 50"/>
                <a:gd name="T13" fmla="*/ 54 h 85"/>
                <a:gd name="T14" fmla="*/ 12 w 50"/>
                <a:gd name="T15" fmla="*/ 66 h 85"/>
                <a:gd name="T16" fmla="*/ 25 w 50"/>
                <a:gd name="T17" fmla="*/ 75 h 85"/>
                <a:gd name="T18" fmla="*/ 38 w 50"/>
                <a:gd name="T19" fmla="*/ 66 h 85"/>
                <a:gd name="T20" fmla="*/ 41 w 50"/>
                <a:gd name="T21" fmla="*/ 83 h 85"/>
                <a:gd name="T22" fmla="*/ 41 w 50"/>
                <a:gd name="T23" fmla="*/ 83 h 85"/>
                <a:gd name="T24" fmla="*/ 39 w 50"/>
                <a:gd name="T25" fmla="*/ 82 h 85"/>
                <a:gd name="T26" fmla="*/ 39 w 50"/>
                <a:gd name="T27" fmla="*/ 77 h 85"/>
                <a:gd name="T28" fmla="*/ 39 w 50"/>
                <a:gd name="T29" fmla="*/ 77 h 85"/>
                <a:gd name="T30" fmla="*/ 23 w 50"/>
                <a:gd name="T31" fmla="*/ 85 h 85"/>
                <a:gd name="T32" fmla="*/ 2 w 50"/>
                <a:gd name="T33" fmla="*/ 71 h 85"/>
                <a:gd name="T34" fmla="*/ 0 w 50"/>
                <a:gd name="T35" fmla="*/ 54 h 85"/>
                <a:gd name="T36" fmla="*/ 2 w 50"/>
                <a:gd name="T37" fmla="*/ 37 h 85"/>
                <a:gd name="T38" fmla="*/ 23 w 50"/>
                <a:gd name="T39" fmla="*/ 23 h 85"/>
                <a:gd name="T40" fmla="*/ 39 w 50"/>
                <a:gd name="T41" fmla="*/ 31 h 85"/>
                <a:gd name="T42" fmla="*/ 39 w 50"/>
                <a:gd name="T43" fmla="*/ 31 h 85"/>
                <a:gd name="T44" fmla="*/ 39 w 50"/>
                <a:gd name="T45" fmla="*/ 1 h 85"/>
                <a:gd name="T46" fmla="*/ 41 w 50"/>
                <a:gd name="T47" fmla="*/ 0 h 85"/>
                <a:gd name="T48" fmla="*/ 49 w 50"/>
                <a:gd name="T49" fmla="*/ 0 h 85"/>
                <a:gd name="T50" fmla="*/ 50 w 50"/>
                <a:gd name="T51" fmla="*/ 1 h 85"/>
                <a:gd name="T52" fmla="*/ 50 w 50"/>
                <a:gd name="T53" fmla="*/ 82 h 85"/>
                <a:gd name="T54" fmla="*/ 49 w 50"/>
                <a:gd name="T55" fmla="*/ 83 h 85"/>
                <a:gd name="T56" fmla="*/ 41 w 50"/>
                <a:gd name="T57"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85">
                  <a:moveTo>
                    <a:pt x="38" y="66"/>
                  </a:moveTo>
                  <a:lnTo>
                    <a:pt x="38" y="66"/>
                  </a:lnTo>
                  <a:cubicBezTo>
                    <a:pt x="39" y="63"/>
                    <a:pt x="39" y="60"/>
                    <a:pt x="39" y="54"/>
                  </a:cubicBezTo>
                  <a:cubicBezTo>
                    <a:pt x="39" y="48"/>
                    <a:pt x="39" y="44"/>
                    <a:pt x="38" y="42"/>
                  </a:cubicBezTo>
                  <a:cubicBezTo>
                    <a:pt x="36" y="36"/>
                    <a:pt x="32" y="33"/>
                    <a:pt x="25" y="33"/>
                  </a:cubicBezTo>
                  <a:cubicBezTo>
                    <a:pt x="18" y="33"/>
                    <a:pt x="14" y="36"/>
                    <a:pt x="12" y="42"/>
                  </a:cubicBezTo>
                  <a:cubicBezTo>
                    <a:pt x="11" y="45"/>
                    <a:pt x="11" y="49"/>
                    <a:pt x="11" y="54"/>
                  </a:cubicBezTo>
                  <a:cubicBezTo>
                    <a:pt x="11" y="59"/>
                    <a:pt x="11" y="63"/>
                    <a:pt x="12" y="66"/>
                  </a:cubicBezTo>
                  <a:cubicBezTo>
                    <a:pt x="14" y="72"/>
                    <a:pt x="18" y="75"/>
                    <a:pt x="25" y="75"/>
                  </a:cubicBezTo>
                  <a:cubicBezTo>
                    <a:pt x="32" y="75"/>
                    <a:pt x="36" y="72"/>
                    <a:pt x="38" y="66"/>
                  </a:cubicBezTo>
                  <a:close/>
                  <a:moveTo>
                    <a:pt x="41" y="83"/>
                  </a:moveTo>
                  <a:lnTo>
                    <a:pt x="41" y="83"/>
                  </a:lnTo>
                  <a:cubicBezTo>
                    <a:pt x="40" y="83"/>
                    <a:pt x="39" y="83"/>
                    <a:pt x="39" y="82"/>
                  </a:cubicBezTo>
                  <a:lnTo>
                    <a:pt x="39" y="77"/>
                  </a:lnTo>
                  <a:lnTo>
                    <a:pt x="39" y="77"/>
                  </a:lnTo>
                  <a:cubicBezTo>
                    <a:pt x="36" y="81"/>
                    <a:pt x="31" y="85"/>
                    <a:pt x="23" y="85"/>
                  </a:cubicBezTo>
                  <a:cubicBezTo>
                    <a:pt x="12" y="85"/>
                    <a:pt x="5" y="80"/>
                    <a:pt x="2" y="71"/>
                  </a:cubicBezTo>
                  <a:cubicBezTo>
                    <a:pt x="1" y="66"/>
                    <a:pt x="0" y="61"/>
                    <a:pt x="0" y="54"/>
                  </a:cubicBezTo>
                  <a:cubicBezTo>
                    <a:pt x="0" y="47"/>
                    <a:pt x="1" y="42"/>
                    <a:pt x="2" y="37"/>
                  </a:cubicBezTo>
                  <a:cubicBezTo>
                    <a:pt x="5" y="28"/>
                    <a:pt x="12" y="23"/>
                    <a:pt x="23" y="23"/>
                  </a:cubicBezTo>
                  <a:cubicBezTo>
                    <a:pt x="31" y="23"/>
                    <a:pt x="36" y="26"/>
                    <a:pt x="39" y="31"/>
                  </a:cubicBezTo>
                  <a:lnTo>
                    <a:pt x="39" y="31"/>
                  </a:lnTo>
                  <a:lnTo>
                    <a:pt x="39" y="1"/>
                  </a:lnTo>
                  <a:cubicBezTo>
                    <a:pt x="39" y="0"/>
                    <a:pt x="40" y="0"/>
                    <a:pt x="41" y="0"/>
                  </a:cubicBezTo>
                  <a:lnTo>
                    <a:pt x="49" y="0"/>
                  </a:lnTo>
                  <a:cubicBezTo>
                    <a:pt x="49" y="0"/>
                    <a:pt x="50" y="0"/>
                    <a:pt x="50" y="1"/>
                  </a:cubicBezTo>
                  <a:lnTo>
                    <a:pt x="50" y="82"/>
                  </a:lnTo>
                  <a:cubicBezTo>
                    <a:pt x="50" y="83"/>
                    <a:pt x="49" y="83"/>
                    <a:pt x="49" y="83"/>
                  </a:cubicBezTo>
                  <a:lnTo>
                    <a:pt x="41"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8" name="Freeform 25">
              <a:extLst>
                <a:ext uri="{FF2B5EF4-FFF2-40B4-BE49-F238E27FC236}">
                  <a16:creationId xmlns:a16="http://schemas.microsoft.com/office/drawing/2014/main" id="{84BB170D-1A47-4E33-8E53-6FFE4F6FCA0B}"/>
                </a:ext>
              </a:extLst>
            </p:cNvPr>
            <p:cNvSpPr>
              <a:spLocks/>
            </p:cNvSpPr>
            <p:nvPr/>
          </p:nvSpPr>
          <p:spPr bwMode="auto">
            <a:xfrm>
              <a:off x="6170613" y="3632200"/>
              <a:ext cx="58738" cy="84138"/>
            </a:xfrm>
            <a:custGeom>
              <a:avLst/>
              <a:gdLst>
                <a:gd name="T0" fmla="*/ 1 w 61"/>
                <a:gd name="T1" fmla="*/ 76 h 87"/>
                <a:gd name="T2" fmla="*/ 1 w 61"/>
                <a:gd name="T3" fmla="*/ 76 h 87"/>
                <a:gd name="T4" fmla="*/ 1 w 61"/>
                <a:gd name="T5" fmla="*/ 74 h 87"/>
                <a:gd name="T6" fmla="*/ 6 w 61"/>
                <a:gd name="T7" fmla="*/ 68 h 87"/>
                <a:gd name="T8" fmla="*/ 8 w 61"/>
                <a:gd name="T9" fmla="*/ 68 h 87"/>
                <a:gd name="T10" fmla="*/ 31 w 61"/>
                <a:gd name="T11" fmla="*/ 77 h 87"/>
                <a:gd name="T12" fmla="*/ 50 w 61"/>
                <a:gd name="T13" fmla="*/ 62 h 87"/>
                <a:gd name="T14" fmla="*/ 32 w 61"/>
                <a:gd name="T15" fmla="*/ 49 h 87"/>
                <a:gd name="T16" fmla="*/ 28 w 61"/>
                <a:gd name="T17" fmla="*/ 48 h 87"/>
                <a:gd name="T18" fmla="*/ 3 w 61"/>
                <a:gd name="T19" fmla="*/ 25 h 87"/>
                <a:gd name="T20" fmla="*/ 31 w 61"/>
                <a:gd name="T21" fmla="*/ 0 h 87"/>
                <a:gd name="T22" fmla="*/ 56 w 61"/>
                <a:gd name="T23" fmla="*/ 8 h 87"/>
                <a:gd name="T24" fmla="*/ 57 w 61"/>
                <a:gd name="T25" fmla="*/ 10 h 87"/>
                <a:gd name="T26" fmla="*/ 52 w 61"/>
                <a:gd name="T27" fmla="*/ 16 h 87"/>
                <a:gd name="T28" fmla="*/ 51 w 61"/>
                <a:gd name="T29" fmla="*/ 17 h 87"/>
                <a:gd name="T30" fmla="*/ 30 w 61"/>
                <a:gd name="T31" fmla="*/ 10 h 87"/>
                <a:gd name="T32" fmla="*/ 15 w 61"/>
                <a:gd name="T33" fmla="*/ 24 h 87"/>
                <a:gd name="T34" fmla="*/ 32 w 61"/>
                <a:gd name="T35" fmla="*/ 37 h 87"/>
                <a:gd name="T36" fmla="*/ 36 w 61"/>
                <a:gd name="T37" fmla="*/ 38 h 87"/>
                <a:gd name="T38" fmla="*/ 61 w 61"/>
                <a:gd name="T39" fmla="*/ 62 h 87"/>
                <a:gd name="T40" fmla="*/ 30 w 61"/>
                <a:gd name="T41" fmla="*/ 87 h 87"/>
                <a:gd name="T42" fmla="*/ 1 w 61"/>
                <a:gd name="T43"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87">
                  <a:moveTo>
                    <a:pt x="1" y="76"/>
                  </a:moveTo>
                  <a:lnTo>
                    <a:pt x="1" y="76"/>
                  </a:lnTo>
                  <a:cubicBezTo>
                    <a:pt x="0" y="76"/>
                    <a:pt x="0" y="75"/>
                    <a:pt x="1" y="74"/>
                  </a:cubicBezTo>
                  <a:lnTo>
                    <a:pt x="6" y="68"/>
                  </a:lnTo>
                  <a:cubicBezTo>
                    <a:pt x="7" y="67"/>
                    <a:pt x="7" y="67"/>
                    <a:pt x="8" y="68"/>
                  </a:cubicBezTo>
                  <a:cubicBezTo>
                    <a:pt x="13" y="72"/>
                    <a:pt x="22" y="77"/>
                    <a:pt x="31" y="77"/>
                  </a:cubicBezTo>
                  <a:cubicBezTo>
                    <a:pt x="43" y="77"/>
                    <a:pt x="50" y="71"/>
                    <a:pt x="50" y="62"/>
                  </a:cubicBezTo>
                  <a:cubicBezTo>
                    <a:pt x="50" y="55"/>
                    <a:pt x="46" y="50"/>
                    <a:pt x="32" y="49"/>
                  </a:cubicBezTo>
                  <a:lnTo>
                    <a:pt x="28" y="48"/>
                  </a:lnTo>
                  <a:cubicBezTo>
                    <a:pt x="12" y="46"/>
                    <a:pt x="3" y="38"/>
                    <a:pt x="3" y="25"/>
                  </a:cubicBezTo>
                  <a:cubicBezTo>
                    <a:pt x="3" y="10"/>
                    <a:pt x="14" y="0"/>
                    <a:pt x="31" y="0"/>
                  </a:cubicBezTo>
                  <a:cubicBezTo>
                    <a:pt x="41" y="0"/>
                    <a:pt x="50" y="3"/>
                    <a:pt x="56" y="8"/>
                  </a:cubicBezTo>
                  <a:cubicBezTo>
                    <a:pt x="57" y="8"/>
                    <a:pt x="57" y="9"/>
                    <a:pt x="57" y="10"/>
                  </a:cubicBezTo>
                  <a:lnTo>
                    <a:pt x="52" y="16"/>
                  </a:lnTo>
                  <a:cubicBezTo>
                    <a:pt x="52" y="17"/>
                    <a:pt x="51" y="17"/>
                    <a:pt x="51" y="17"/>
                  </a:cubicBezTo>
                  <a:cubicBezTo>
                    <a:pt x="44" y="13"/>
                    <a:pt x="38" y="10"/>
                    <a:pt x="30" y="10"/>
                  </a:cubicBezTo>
                  <a:cubicBezTo>
                    <a:pt x="20" y="10"/>
                    <a:pt x="15" y="16"/>
                    <a:pt x="15" y="24"/>
                  </a:cubicBezTo>
                  <a:cubicBezTo>
                    <a:pt x="15" y="31"/>
                    <a:pt x="19" y="36"/>
                    <a:pt x="32" y="37"/>
                  </a:cubicBezTo>
                  <a:lnTo>
                    <a:pt x="36" y="38"/>
                  </a:lnTo>
                  <a:cubicBezTo>
                    <a:pt x="53" y="40"/>
                    <a:pt x="61" y="48"/>
                    <a:pt x="61" y="62"/>
                  </a:cubicBezTo>
                  <a:cubicBezTo>
                    <a:pt x="61" y="76"/>
                    <a:pt x="51" y="87"/>
                    <a:pt x="30" y="87"/>
                  </a:cubicBezTo>
                  <a:cubicBezTo>
                    <a:pt x="18" y="87"/>
                    <a:pt x="7" y="82"/>
                    <a:pt x="1" y="76"/>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39" name="Freeform 26">
              <a:extLst>
                <a:ext uri="{FF2B5EF4-FFF2-40B4-BE49-F238E27FC236}">
                  <a16:creationId xmlns:a16="http://schemas.microsoft.com/office/drawing/2014/main" id="{7C2A2A9D-40E2-448E-AA9C-52260748F73F}"/>
                </a:ext>
              </a:extLst>
            </p:cNvPr>
            <p:cNvSpPr>
              <a:spLocks/>
            </p:cNvSpPr>
            <p:nvPr/>
          </p:nvSpPr>
          <p:spPr bwMode="auto">
            <a:xfrm>
              <a:off x="6240463" y="3638550"/>
              <a:ext cx="26988" cy="76200"/>
            </a:xfrm>
            <a:custGeom>
              <a:avLst/>
              <a:gdLst>
                <a:gd name="T0" fmla="*/ 23 w 29"/>
                <a:gd name="T1" fmla="*/ 78 h 78"/>
                <a:gd name="T2" fmla="*/ 23 w 29"/>
                <a:gd name="T3" fmla="*/ 78 h 78"/>
                <a:gd name="T4" fmla="*/ 7 w 29"/>
                <a:gd name="T5" fmla="*/ 61 h 78"/>
                <a:gd name="T6" fmla="*/ 7 w 29"/>
                <a:gd name="T7" fmla="*/ 27 h 78"/>
                <a:gd name="T8" fmla="*/ 6 w 29"/>
                <a:gd name="T9" fmla="*/ 27 h 78"/>
                <a:gd name="T10" fmla="*/ 1 w 29"/>
                <a:gd name="T11" fmla="*/ 27 h 78"/>
                <a:gd name="T12" fmla="*/ 0 w 29"/>
                <a:gd name="T13" fmla="*/ 26 h 78"/>
                <a:gd name="T14" fmla="*/ 0 w 29"/>
                <a:gd name="T15" fmla="*/ 20 h 78"/>
                <a:gd name="T16" fmla="*/ 1 w 29"/>
                <a:gd name="T17" fmla="*/ 18 h 78"/>
                <a:gd name="T18" fmla="*/ 6 w 29"/>
                <a:gd name="T19" fmla="*/ 18 h 78"/>
                <a:gd name="T20" fmla="*/ 7 w 29"/>
                <a:gd name="T21" fmla="*/ 18 h 78"/>
                <a:gd name="T22" fmla="*/ 7 w 29"/>
                <a:gd name="T23" fmla="*/ 1 h 78"/>
                <a:gd name="T24" fmla="*/ 8 w 29"/>
                <a:gd name="T25" fmla="*/ 0 h 78"/>
                <a:gd name="T26" fmla="*/ 16 w 29"/>
                <a:gd name="T27" fmla="*/ 0 h 78"/>
                <a:gd name="T28" fmla="*/ 17 w 29"/>
                <a:gd name="T29" fmla="*/ 1 h 78"/>
                <a:gd name="T30" fmla="*/ 17 w 29"/>
                <a:gd name="T31" fmla="*/ 18 h 78"/>
                <a:gd name="T32" fmla="*/ 18 w 29"/>
                <a:gd name="T33" fmla="*/ 18 h 78"/>
                <a:gd name="T34" fmla="*/ 28 w 29"/>
                <a:gd name="T35" fmla="*/ 18 h 78"/>
                <a:gd name="T36" fmla="*/ 29 w 29"/>
                <a:gd name="T37" fmla="*/ 20 h 78"/>
                <a:gd name="T38" fmla="*/ 29 w 29"/>
                <a:gd name="T39" fmla="*/ 26 h 78"/>
                <a:gd name="T40" fmla="*/ 28 w 29"/>
                <a:gd name="T41" fmla="*/ 27 h 78"/>
                <a:gd name="T42" fmla="*/ 18 w 29"/>
                <a:gd name="T43" fmla="*/ 27 h 78"/>
                <a:gd name="T44" fmla="*/ 17 w 29"/>
                <a:gd name="T45" fmla="*/ 27 h 78"/>
                <a:gd name="T46" fmla="*/ 17 w 29"/>
                <a:gd name="T47" fmla="*/ 61 h 78"/>
                <a:gd name="T48" fmla="*/ 25 w 29"/>
                <a:gd name="T49" fmla="*/ 68 h 78"/>
                <a:gd name="T50" fmla="*/ 28 w 29"/>
                <a:gd name="T51" fmla="*/ 68 h 78"/>
                <a:gd name="T52" fmla="*/ 29 w 29"/>
                <a:gd name="T53" fmla="*/ 70 h 78"/>
                <a:gd name="T54" fmla="*/ 29 w 29"/>
                <a:gd name="T55" fmla="*/ 77 h 78"/>
                <a:gd name="T56" fmla="*/ 28 w 29"/>
                <a:gd name="T57" fmla="*/ 78 h 78"/>
                <a:gd name="T58" fmla="*/ 23 w 29"/>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23" y="78"/>
                  </a:moveTo>
                  <a:lnTo>
                    <a:pt x="23" y="78"/>
                  </a:lnTo>
                  <a:cubicBezTo>
                    <a:pt x="12" y="78"/>
                    <a:pt x="7" y="73"/>
                    <a:pt x="7" y="61"/>
                  </a:cubicBezTo>
                  <a:lnTo>
                    <a:pt x="7" y="27"/>
                  </a:lnTo>
                  <a:cubicBezTo>
                    <a:pt x="7" y="27"/>
                    <a:pt x="7" y="27"/>
                    <a:pt x="6" y="27"/>
                  </a:cubicBezTo>
                  <a:lnTo>
                    <a:pt x="1" y="27"/>
                  </a:lnTo>
                  <a:cubicBezTo>
                    <a:pt x="1" y="27"/>
                    <a:pt x="0" y="26"/>
                    <a:pt x="0" y="26"/>
                  </a:cubicBezTo>
                  <a:lnTo>
                    <a:pt x="0" y="20"/>
                  </a:lnTo>
                  <a:cubicBezTo>
                    <a:pt x="0" y="19"/>
                    <a:pt x="1" y="18"/>
                    <a:pt x="1" y="18"/>
                  </a:cubicBezTo>
                  <a:lnTo>
                    <a:pt x="6" y="18"/>
                  </a:lnTo>
                  <a:cubicBezTo>
                    <a:pt x="7" y="18"/>
                    <a:pt x="7" y="18"/>
                    <a:pt x="7" y="18"/>
                  </a:cubicBezTo>
                  <a:lnTo>
                    <a:pt x="7" y="1"/>
                  </a:lnTo>
                  <a:cubicBezTo>
                    <a:pt x="7" y="0"/>
                    <a:pt x="8" y="0"/>
                    <a:pt x="8" y="0"/>
                  </a:cubicBezTo>
                  <a:lnTo>
                    <a:pt x="16" y="0"/>
                  </a:lnTo>
                  <a:cubicBezTo>
                    <a:pt x="17" y="0"/>
                    <a:pt x="17" y="0"/>
                    <a:pt x="17" y="1"/>
                  </a:cubicBezTo>
                  <a:lnTo>
                    <a:pt x="17" y="18"/>
                  </a:lnTo>
                  <a:cubicBezTo>
                    <a:pt x="17" y="18"/>
                    <a:pt x="18" y="18"/>
                    <a:pt x="18" y="18"/>
                  </a:cubicBezTo>
                  <a:lnTo>
                    <a:pt x="28" y="18"/>
                  </a:lnTo>
                  <a:cubicBezTo>
                    <a:pt x="28" y="18"/>
                    <a:pt x="29" y="19"/>
                    <a:pt x="29" y="20"/>
                  </a:cubicBezTo>
                  <a:lnTo>
                    <a:pt x="29" y="26"/>
                  </a:lnTo>
                  <a:cubicBezTo>
                    <a:pt x="29" y="26"/>
                    <a:pt x="28" y="27"/>
                    <a:pt x="28" y="27"/>
                  </a:cubicBezTo>
                  <a:lnTo>
                    <a:pt x="18" y="27"/>
                  </a:lnTo>
                  <a:cubicBezTo>
                    <a:pt x="18" y="27"/>
                    <a:pt x="17" y="27"/>
                    <a:pt x="17" y="27"/>
                  </a:cubicBezTo>
                  <a:lnTo>
                    <a:pt x="17" y="61"/>
                  </a:lnTo>
                  <a:cubicBezTo>
                    <a:pt x="17" y="67"/>
                    <a:pt x="20" y="68"/>
                    <a:pt x="25" y="68"/>
                  </a:cubicBezTo>
                  <a:lnTo>
                    <a:pt x="28" y="68"/>
                  </a:lnTo>
                  <a:cubicBezTo>
                    <a:pt x="28" y="68"/>
                    <a:pt x="29" y="69"/>
                    <a:pt x="29" y="70"/>
                  </a:cubicBezTo>
                  <a:lnTo>
                    <a:pt x="29" y="77"/>
                  </a:lnTo>
                  <a:cubicBezTo>
                    <a:pt x="29" y="78"/>
                    <a:pt x="28" y="78"/>
                    <a:pt x="28" y="78"/>
                  </a:cubicBezTo>
                  <a:lnTo>
                    <a:pt x="23" y="78"/>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0" name="Freeform 27">
              <a:extLst>
                <a:ext uri="{FF2B5EF4-FFF2-40B4-BE49-F238E27FC236}">
                  <a16:creationId xmlns:a16="http://schemas.microsoft.com/office/drawing/2014/main" id="{03D3CDD8-F60B-4443-B728-55F368B2C7E8}"/>
                </a:ext>
              </a:extLst>
            </p:cNvPr>
            <p:cNvSpPr>
              <a:spLocks noEditPoints="1"/>
            </p:cNvSpPr>
            <p:nvPr/>
          </p:nvSpPr>
          <p:spPr bwMode="auto">
            <a:xfrm>
              <a:off x="6283325" y="3633788"/>
              <a:ext cx="11113" cy="79375"/>
            </a:xfrm>
            <a:custGeom>
              <a:avLst/>
              <a:gdLst>
                <a:gd name="T0" fmla="*/ 1 w 11"/>
                <a:gd name="T1" fmla="*/ 83 h 83"/>
                <a:gd name="T2" fmla="*/ 1 w 11"/>
                <a:gd name="T3" fmla="*/ 83 h 83"/>
                <a:gd name="T4" fmla="*/ 0 w 11"/>
                <a:gd name="T5" fmla="*/ 82 h 83"/>
                <a:gd name="T6" fmla="*/ 0 w 11"/>
                <a:gd name="T7" fmla="*/ 26 h 83"/>
                <a:gd name="T8" fmla="*/ 1 w 11"/>
                <a:gd name="T9" fmla="*/ 24 h 83"/>
                <a:gd name="T10" fmla="*/ 9 w 11"/>
                <a:gd name="T11" fmla="*/ 24 h 83"/>
                <a:gd name="T12" fmla="*/ 10 w 11"/>
                <a:gd name="T13" fmla="*/ 26 h 83"/>
                <a:gd name="T14" fmla="*/ 10 w 11"/>
                <a:gd name="T15" fmla="*/ 82 h 83"/>
                <a:gd name="T16" fmla="*/ 9 w 11"/>
                <a:gd name="T17" fmla="*/ 83 h 83"/>
                <a:gd name="T18" fmla="*/ 1 w 11"/>
                <a:gd name="T19" fmla="*/ 83 h 83"/>
                <a:gd name="T20" fmla="*/ 1 w 11"/>
                <a:gd name="T21" fmla="*/ 11 h 83"/>
                <a:gd name="T22" fmla="*/ 1 w 11"/>
                <a:gd name="T23" fmla="*/ 11 h 83"/>
                <a:gd name="T24" fmla="*/ 0 w 11"/>
                <a:gd name="T25" fmla="*/ 10 h 83"/>
                <a:gd name="T26" fmla="*/ 0 w 11"/>
                <a:gd name="T27" fmla="*/ 1 h 83"/>
                <a:gd name="T28" fmla="*/ 1 w 11"/>
                <a:gd name="T29" fmla="*/ 0 h 83"/>
                <a:gd name="T30" fmla="*/ 9 w 11"/>
                <a:gd name="T31" fmla="*/ 0 h 83"/>
                <a:gd name="T32" fmla="*/ 11 w 11"/>
                <a:gd name="T33" fmla="*/ 1 h 83"/>
                <a:gd name="T34" fmla="*/ 11 w 11"/>
                <a:gd name="T35" fmla="*/ 10 h 83"/>
                <a:gd name="T36" fmla="*/ 9 w 11"/>
                <a:gd name="T37" fmla="*/ 11 h 83"/>
                <a:gd name="T38" fmla="*/ 1 w 11"/>
                <a:gd name="T3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83">
                  <a:moveTo>
                    <a:pt x="1" y="83"/>
                  </a:moveTo>
                  <a:lnTo>
                    <a:pt x="1" y="83"/>
                  </a:lnTo>
                  <a:cubicBezTo>
                    <a:pt x="1" y="83"/>
                    <a:pt x="0" y="83"/>
                    <a:pt x="0" y="82"/>
                  </a:cubicBezTo>
                  <a:lnTo>
                    <a:pt x="0" y="26"/>
                  </a:lnTo>
                  <a:cubicBezTo>
                    <a:pt x="0" y="25"/>
                    <a:pt x="1" y="24"/>
                    <a:pt x="1" y="24"/>
                  </a:cubicBezTo>
                  <a:lnTo>
                    <a:pt x="9" y="24"/>
                  </a:lnTo>
                  <a:cubicBezTo>
                    <a:pt x="10" y="24"/>
                    <a:pt x="10" y="25"/>
                    <a:pt x="10" y="26"/>
                  </a:cubicBezTo>
                  <a:lnTo>
                    <a:pt x="10" y="82"/>
                  </a:lnTo>
                  <a:cubicBezTo>
                    <a:pt x="10" y="83"/>
                    <a:pt x="10" y="83"/>
                    <a:pt x="9" y="83"/>
                  </a:cubicBezTo>
                  <a:lnTo>
                    <a:pt x="1" y="83"/>
                  </a:lnTo>
                  <a:close/>
                  <a:moveTo>
                    <a:pt x="1" y="11"/>
                  </a:moveTo>
                  <a:lnTo>
                    <a:pt x="1" y="11"/>
                  </a:lnTo>
                  <a:cubicBezTo>
                    <a:pt x="0" y="11"/>
                    <a:pt x="0" y="11"/>
                    <a:pt x="0" y="10"/>
                  </a:cubicBezTo>
                  <a:lnTo>
                    <a:pt x="0" y="1"/>
                  </a:lnTo>
                  <a:cubicBezTo>
                    <a:pt x="0" y="0"/>
                    <a:pt x="0" y="0"/>
                    <a:pt x="1" y="0"/>
                  </a:cubicBezTo>
                  <a:lnTo>
                    <a:pt x="9" y="0"/>
                  </a:lnTo>
                  <a:cubicBezTo>
                    <a:pt x="10" y="0"/>
                    <a:pt x="11" y="0"/>
                    <a:pt x="11" y="1"/>
                  </a:cubicBezTo>
                  <a:lnTo>
                    <a:pt x="11" y="10"/>
                  </a:lnTo>
                  <a:cubicBezTo>
                    <a:pt x="11" y="11"/>
                    <a:pt x="10" y="11"/>
                    <a:pt x="9" y="11"/>
                  </a:cubicBezTo>
                  <a:lnTo>
                    <a:pt x="1" y="11"/>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1" name="Freeform 28">
              <a:extLst>
                <a:ext uri="{FF2B5EF4-FFF2-40B4-BE49-F238E27FC236}">
                  <a16:creationId xmlns:a16="http://schemas.microsoft.com/office/drawing/2014/main" id="{3E50E808-59DA-4FAA-87C7-68A54C197351}"/>
                </a:ext>
              </a:extLst>
            </p:cNvPr>
            <p:cNvSpPr>
              <a:spLocks/>
            </p:cNvSpPr>
            <p:nvPr/>
          </p:nvSpPr>
          <p:spPr bwMode="auto">
            <a:xfrm>
              <a:off x="6308725" y="3633788"/>
              <a:ext cx="28575" cy="79375"/>
            </a:xfrm>
            <a:custGeom>
              <a:avLst/>
              <a:gdLst>
                <a:gd name="T0" fmla="*/ 8 w 31"/>
                <a:gd name="T1" fmla="*/ 83 h 83"/>
                <a:gd name="T2" fmla="*/ 8 w 31"/>
                <a:gd name="T3" fmla="*/ 83 h 83"/>
                <a:gd name="T4" fmla="*/ 7 w 31"/>
                <a:gd name="T5" fmla="*/ 82 h 83"/>
                <a:gd name="T6" fmla="*/ 7 w 31"/>
                <a:gd name="T7" fmla="*/ 33 h 83"/>
                <a:gd name="T8" fmla="*/ 6 w 31"/>
                <a:gd name="T9" fmla="*/ 33 h 83"/>
                <a:gd name="T10" fmla="*/ 1 w 31"/>
                <a:gd name="T11" fmla="*/ 33 h 83"/>
                <a:gd name="T12" fmla="*/ 0 w 31"/>
                <a:gd name="T13" fmla="*/ 32 h 83"/>
                <a:gd name="T14" fmla="*/ 0 w 31"/>
                <a:gd name="T15" fmla="*/ 26 h 83"/>
                <a:gd name="T16" fmla="*/ 1 w 31"/>
                <a:gd name="T17" fmla="*/ 24 h 83"/>
                <a:gd name="T18" fmla="*/ 6 w 31"/>
                <a:gd name="T19" fmla="*/ 24 h 83"/>
                <a:gd name="T20" fmla="*/ 7 w 31"/>
                <a:gd name="T21" fmla="*/ 24 h 83"/>
                <a:gd name="T22" fmla="*/ 7 w 31"/>
                <a:gd name="T23" fmla="*/ 19 h 83"/>
                <a:gd name="T24" fmla="*/ 25 w 31"/>
                <a:gd name="T25" fmla="*/ 0 h 83"/>
                <a:gd name="T26" fmla="*/ 30 w 31"/>
                <a:gd name="T27" fmla="*/ 0 h 83"/>
                <a:gd name="T28" fmla="*/ 31 w 31"/>
                <a:gd name="T29" fmla="*/ 1 h 83"/>
                <a:gd name="T30" fmla="*/ 31 w 31"/>
                <a:gd name="T31" fmla="*/ 8 h 83"/>
                <a:gd name="T32" fmla="*/ 30 w 31"/>
                <a:gd name="T33" fmla="*/ 9 h 83"/>
                <a:gd name="T34" fmla="*/ 26 w 31"/>
                <a:gd name="T35" fmla="*/ 9 h 83"/>
                <a:gd name="T36" fmla="*/ 17 w 31"/>
                <a:gd name="T37" fmla="*/ 18 h 83"/>
                <a:gd name="T38" fmla="*/ 17 w 31"/>
                <a:gd name="T39" fmla="*/ 24 h 83"/>
                <a:gd name="T40" fmla="*/ 18 w 31"/>
                <a:gd name="T41" fmla="*/ 24 h 83"/>
                <a:gd name="T42" fmla="*/ 30 w 31"/>
                <a:gd name="T43" fmla="*/ 24 h 83"/>
                <a:gd name="T44" fmla="*/ 31 w 31"/>
                <a:gd name="T45" fmla="*/ 26 h 83"/>
                <a:gd name="T46" fmla="*/ 31 w 31"/>
                <a:gd name="T47" fmla="*/ 32 h 83"/>
                <a:gd name="T48" fmla="*/ 30 w 31"/>
                <a:gd name="T49" fmla="*/ 33 h 83"/>
                <a:gd name="T50" fmla="*/ 18 w 31"/>
                <a:gd name="T51" fmla="*/ 33 h 83"/>
                <a:gd name="T52" fmla="*/ 17 w 31"/>
                <a:gd name="T53" fmla="*/ 33 h 83"/>
                <a:gd name="T54" fmla="*/ 17 w 31"/>
                <a:gd name="T55" fmla="*/ 82 h 83"/>
                <a:gd name="T56" fmla="*/ 16 w 31"/>
                <a:gd name="T57" fmla="*/ 83 h 83"/>
                <a:gd name="T58" fmla="*/ 8 w 31"/>
                <a:gd name="T5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83">
                  <a:moveTo>
                    <a:pt x="8" y="83"/>
                  </a:moveTo>
                  <a:lnTo>
                    <a:pt x="8" y="83"/>
                  </a:lnTo>
                  <a:cubicBezTo>
                    <a:pt x="7" y="83"/>
                    <a:pt x="7" y="83"/>
                    <a:pt x="7" y="82"/>
                  </a:cubicBezTo>
                  <a:lnTo>
                    <a:pt x="7" y="33"/>
                  </a:lnTo>
                  <a:cubicBezTo>
                    <a:pt x="7" y="33"/>
                    <a:pt x="7" y="33"/>
                    <a:pt x="6" y="33"/>
                  </a:cubicBezTo>
                  <a:lnTo>
                    <a:pt x="1" y="33"/>
                  </a:lnTo>
                  <a:cubicBezTo>
                    <a:pt x="0" y="33"/>
                    <a:pt x="0" y="32"/>
                    <a:pt x="0" y="32"/>
                  </a:cubicBezTo>
                  <a:lnTo>
                    <a:pt x="0" y="26"/>
                  </a:lnTo>
                  <a:cubicBezTo>
                    <a:pt x="0" y="25"/>
                    <a:pt x="0" y="24"/>
                    <a:pt x="1" y="24"/>
                  </a:cubicBezTo>
                  <a:lnTo>
                    <a:pt x="6" y="24"/>
                  </a:lnTo>
                  <a:cubicBezTo>
                    <a:pt x="7" y="24"/>
                    <a:pt x="7" y="24"/>
                    <a:pt x="7" y="24"/>
                  </a:cubicBezTo>
                  <a:lnTo>
                    <a:pt x="7" y="19"/>
                  </a:lnTo>
                  <a:cubicBezTo>
                    <a:pt x="7" y="5"/>
                    <a:pt x="13" y="0"/>
                    <a:pt x="25" y="0"/>
                  </a:cubicBezTo>
                  <a:lnTo>
                    <a:pt x="30" y="0"/>
                  </a:lnTo>
                  <a:cubicBezTo>
                    <a:pt x="30" y="0"/>
                    <a:pt x="31" y="0"/>
                    <a:pt x="31" y="1"/>
                  </a:cubicBezTo>
                  <a:lnTo>
                    <a:pt x="31" y="8"/>
                  </a:lnTo>
                  <a:cubicBezTo>
                    <a:pt x="31" y="9"/>
                    <a:pt x="30" y="9"/>
                    <a:pt x="30" y="9"/>
                  </a:cubicBezTo>
                  <a:lnTo>
                    <a:pt x="26" y="9"/>
                  </a:lnTo>
                  <a:cubicBezTo>
                    <a:pt x="19" y="9"/>
                    <a:pt x="17" y="11"/>
                    <a:pt x="17" y="18"/>
                  </a:cubicBezTo>
                  <a:lnTo>
                    <a:pt x="17" y="24"/>
                  </a:lnTo>
                  <a:cubicBezTo>
                    <a:pt x="17" y="24"/>
                    <a:pt x="18" y="24"/>
                    <a:pt x="18" y="24"/>
                  </a:cubicBezTo>
                  <a:lnTo>
                    <a:pt x="30" y="24"/>
                  </a:lnTo>
                  <a:cubicBezTo>
                    <a:pt x="30" y="24"/>
                    <a:pt x="31" y="25"/>
                    <a:pt x="31" y="26"/>
                  </a:cubicBezTo>
                  <a:lnTo>
                    <a:pt x="31" y="32"/>
                  </a:lnTo>
                  <a:cubicBezTo>
                    <a:pt x="31" y="32"/>
                    <a:pt x="30" y="33"/>
                    <a:pt x="30" y="33"/>
                  </a:cubicBezTo>
                  <a:lnTo>
                    <a:pt x="18" y="33"/>
                  </a:lnTo>
                  <a:cubicBezTo>
                    <a:pt x="18" y="33"/>
                    <a:pt x="17" y="33"/>
                    <a:pt x="17" y="33"/>
                  </a:cubicBezTo>
                  <a:lnTo>
                    <a:pt x="17" y="82"/>
                  </a:lnTo>
                  <a:cubicBezTo>
                    <a:pt x="17" y="83"/>
                    <a:pt x="17" y="83"/>
                    <a:pt x="16" y="83"/>
                  </a:cubicBezTo>
                  <a:lnTo>
                    <a:pt x="8"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2" name="Freeform 29">
              <a:extLst>
                <a:ext uri="{FF2B5EF4-FFF2-40B4-BE49-F238E27FC236}">
                  <a16:creationId xmlns:a16="http://schemas.microsoft.com/office/drawing/2014/main" id="{C23C5FBD-2440-49E5-8E6C-CDD8441CB57F}"/>
                </a:ext>
              </a:extLst>
            </p:cNvPr>
            <p:cNvSpPr>
              <a:spLocks/>
            </p:cNvSpPr>
            <p:nvPr/>
          </p:nvSpPr>
          <p:spPr bwMode="auto">
            <a:xfrm>
              <a:off x="6345238" y="3638550"/>
              <a:ext cx="26988" cy="76200"/>
            </a:xfrm>
            <a:custGeom>
              <a:avLst/>
              <a:gdLst>
                <a:gd name="T0" fmla="*/ 23 w 28"/>
                <a:gd name="T1" fmla="*/ 78 h 78"/>
                <a:gd name="T2" fmla="*/ 23 w 28"/>
                <a:gd name="T3" fmla="*/ 78 h 78"/>
                <a:gd name="T4" fmla="*/ 7 w 28"/>
                <a:gd name="T5" fmla="*/ 61 h 78"/>
                <a:gd name="T6" fmla="*/ 7 w 28"/>
                <a:gd name="T7" fmla="*/ 27 h 78"/>
                <a:gd name="T8" fmla="*/ 6 w 28"/>
                <a:gd name="T9" fmla="*/ 27 h 78"/>
                <a:gd name="T10" fmla="*/ 1 w 28"/>
                <a:gd name="T11" fmla="*/ 27 h 78"/>
                <a:gd name="T12" fmla="*/ 0 w 28"/>
                <a:gd name="T13" fmla="*/ 26 h 78"/>
                <a:gd name="T14" fmla="*/ 0 w 28"/>
                <a:gd name="T15" fmla="*/ 20 h 78"/>
                <a:gd name="T16" fmla="*/ 1 w 28"/>
                <a:gd name="T17" fmla="*/ 18 h 78"/>
                <a:gd name="T18" fmla="*/ 6 w 28"/>
                <a:gd name="T19" fmla="*/ 18 h 78"/>
                <a:gd name="T20" fmla="*/ 7 w 28"/>
                <a:gd name="T21" fmla="*/ 18 h 78"/>
                <a:gd name="T22" fmla="*/ 7 w 28"/>
                <a:gd name="T23" fmla="*/ 1 h 78"/>
                <a:gd name="T24" fmla="*/ 8 w 28"/>
                <a:gd name="T25" fmla="*/ 0 h 78"/>
                <a:gd name="T26" fmla="*/ 16 w 28"/>
                <a:gd name="T27" fmla="*/ 0 h 78"/>
                <a:gd name="T28" fmla="*/ 17 w 28"/>
                <a:gd name="T29" fmla="*/ 1 h 78"/>
                <a:gd name="T30" fmla="*/ 17 w 28"/>
                <a:gd name="T31" fmla="*/ 18 h 78"/>
                <a:gd name="T32" fmla="*/ 18 w 28"/>
                <a:gd name="T33" fmla="*/ 18 h 78"/>
                <a:gd name="T34" fmla="*/ 27 w 28"/>
                <a:gd name="T35" fmla="*/ 18 h 78"/>
                <a:gd name="T36" fmla="*/ 28 w 28"/>
                <a:gd name="T37" fmla="*/ 20 h 78"/>
                <a:gd name="T38" fmla="*/ 28 w 28"/>
                <a:gd name="T39" fmla="*/ 26 h 78"/>
                <a:gd name="T40" fmla="*/ 27 w 28"/>
                <a:gd name="T41" fmla="*/ 27 h 78"/>
                <a:gd name="T42" fmla="*/ 18 w 28"/>
                <a:gd name="T43" fmla="*/ 27 h 78"/>
                <a:gd name="T44" fmla="*/ 17 w 28"/>
                <a:gd name="T45" fmla="*/ 27 h 78"/>
                <a:gd name="T46" fmla="*/ 17 w 28"/>
                <a:gd name="T47" fmla="*/ 61 h 78"/>
                <a:gd name="T48" fmla="*/ 25 w 28"/>
                <a:gd name="T49" fmla="*/ 68 h 78"/>
                <a:gd name="T50" fmla="*/ 27 w 28"/>
                <a:gd name="T51" fmla="*/ 68 h 78"/>
                <a:gd name="T52" fmla="*/ 28 w 28"/>
                <a:gd name="T53" fmla="*/ 70 h 78"/>
                <a:gd name="T54" fmla="*/ 28 w 28"/>
                <a:gd name="T55" fmla="*/ 77 h 78"/>
                <a:gd name="T56" fmla="*/ 27 w 28"/>
                <a:gd name="T57" fmla="*/ 78 h 78"/>
                <a:gd name="T58" fmla="*/ 23 w 28"/>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78">
                  <a:moveTo>
                    <a:pt x="23" y="78"/>
                  </a:moveTo>
                  <a:lnTo>
                    <a:pt x="23" y="78"/>
                  </a:lnTo>
                  <a:cubicBezTo>
                    <a:pt x="11" y="78"/>
                    <a:pt x="7" y="73"/>
                    <a:pt x="7" y="61"/>
                  </a:cubicBezTo>
                  <a:lnTo>
                    <a:pt x="7" y="27"/>
                  </a:lnTo>
                  <a:cubicBezTo>
                    <a:pt x="7" y="27"/>
                    <a:pt x="6" y="27"/>
                    <a:pt x="6" y="27"/>
                  </a:cubicBezTo>
                  <a:lnTo>
                    <a:pt x="1" y="27"/>
                  </a:lnTo>
                  <a:cubicBezTo>
                    <a:pt x="0" y="27"/>
                    <a:pt x="0" y="26"/>
                    <a:pt x="0" y="26"/>
                  </a:cubicBezTo>
                  <a:lnTo>
                    <a:pt x="0" y="20"/>
                  </a:lnTo>
                  <a:cubicBezTo>
                    <a:pt x="0" y="19"/>
                    <a:pt x="0" y="18"/>
                    <a:pt x="1" y="18"/>
                  </a:cubicBezTo>
                  <a:lnTo>
                    <a:pt x="6" y="18"/>
                  </a:lnTo>
                  <a:cubicBezTo>
                    <a:pt x="6" y="18"/>
                    <a:pt x="7" y="18"/>
                    <a:pt x="7" y="18"/>
                  </a:cubicBezTo>
                  <a:lnTo>
                    <a:pt x="7" y="1"/>
                  </a:lnTo>
                  <a:cubicBezTo>
                    <a:pt x="7" y="0"/>
                    <a:pt x="7" y="0"/>
                    <a:pt x="8" y="0"/>
                  </a:cubicBezTo>
                  <a:lnTo>
                    <a:pt x="16" y="0"/>
                  </a:lnTo>
                  <a:cubicBezTo>
                    <a:pt x="17" y="0"/>
                    <a:pt x="17" y="0"/>
                    <a:pt x="17" y="1"/>
                  </a:cubicBezTo>
                  <a:lnTo>
                    <a:pt x="17" y="18"/>
                  </a:lnTo>
                  <a:cubicBezTo>
                    <a:pt x="17" y="18"/>
                    <a:pt x="17" y="18"/>
                    <a:pt x="18" y="18"/>
                  </a:cubicBezTo>
                  <a:lnTo>
                    <a:pt x="27" y="18"/>
                  </a:lnTo>
                  <a:cubicBezTo>
                    <a:pt x="28" y="18"/>
                    <a:pt x="28" y="19"/>
                    <a:pt x="28" y="20"/>
                  </a:cubicBezTo>
                  <a:lnTo>
                    <a:pt x="28" y="26"/>
                  </a:lnTo>
                  <a:cubicBezTo>
                    <a:pt x="28" y="26"/>
                    <a:pt x="28" y="27"/>
                    <a:pt x="27" y="27"/>
                  </a:cubicBezTo>
                  <a:lnTo>
                    <a:pt x="18" y="27"/>
                  </a:lnTo>
                  <a:cubicBezTo>
                    <a:pt x="17" y="27"/>
                    <a:pt x="17" y="27"/>
                    <a:pt x="17" y="27"/>
                  </a:cubicBezTo>
                  <a:lnTo>
                    <a:pt x="17" y="61"/>
                  </a:lnTo>
                  <a:cubicBezTo>
                    <a:pt x="17" y="67"/>
                    <a:pt x="19" y="68"/>
                    <a:pt x="25" y="68"/>
                  </a:cubicBezTo>
                  <a:lnTo>
                    <a:pt x="27" y="68"/>
                  </a:lnTo>
                  <a:cubicBezTo>
                    <a:pt x="28" y="68"/>
                    <a:pt x="28" y="69"/>
                    <a:pt x="28" y="70"/>
                  </a:cubicBezTo>
                  <a:lnTo>
                    <a:pt x="28" y="77"/>
                  </a:lnTo>
                  <a:cubicBezTo>
                    <a:pt x="28" y="78"/>
                    <a:pt x="28" y="78"/>
                    <a:pt x="27" y="78"/>
                  </a:cubicBezTo>
                  <a:lnTo>
                    <a:pt x="23" y="78"/>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3" name="Freeform 30">
              <a:extLst>
                <a:ext uri="{FF2B5EF4-FFF2-40B4-BE49-F238E27FC236}">
                  <a16:creationId xmlns:a16="http://schemas.microsoft.com/office/drawing/2014/main" id="{790A19B8-AB98-4A5A-B7EB-CE5FC8B02436}"/>
                </a:ext>
              </a:extLst>
            </p:cNvPr>
            <p:cNvSpPr>
              <a:spLocks/>
            </p:cNvSpPr>
            <p:nvPr/>
          </p:nvSpPr>
          <p:spPr bwMode="auto">
            <a:xfrm>
              <a:off x="6388100" y="3656013"/>
              <a:ext cx="44450" cy="60325"/>
            </a:xfrm>
            <a:custGeom>
              <a:avLst/>
              <a:gdLst>
                <a:gd name="T0" fmla="*/ 38 w 47"/>
                <a:gd name="T1" fmla="*/ 59 h 61"/>
                <a:gd name="T2" fmla="*/ 38 w 47"/>
                <a:gd name="T3" fmla="*/ 59 h 61"/>
                <a:gd name="T4" fmla="*/ 37 w 47"/>
                <a:gd name="T5" fmla="*/ 58 h 61"/>
                <a:gd name="T6" fmla="*/ 37 w 47"/>
                <a:gd name="T7" fmla="*/ 53 h 61"/>
                <a:gd name="T8" fmla="*/ 37 w 47"/>
                <a:gd name="T9" fmla="*/ 53 h 61"/>
                <a:gd name="T10" fmla="*/ 20 w 47"/>
                <a:gd name="T11" fmla="*/ 61 h 61"/>
                <a:gd name="T12" fmla="*/ 0 w 47"/>
                <a:gd name="T13" fmla="*/ 38 h 61"/>
                <a:gd name="T14" fmla="*/ 0 w 47"/>
                <a:gd name="T15" fmla="*/ 2 h 61"/>
                <a:gd name="T16" fmla="*/ 1 w 47"/>
                <a:gd name="T17" fmla="*/ 0 h 61"/>
                <a:gd name="T18" fmla="*/ 9 w 47"/>
                <a:gd name="T19" fmla="*/ 0 h 61"/>
                <a:gd name="T20" fmla="*/ 10 w 47"/>
                <a:gd name="T21" fmla="*/ 2 h 61"/>
                <a:gd name="T22" fmla="*/ 10 w 47"/>
                <a:gd name="T23" fmla="*/ 36 h 61"/>
                <a:gd name="T24" fmla="*/ 23 w 47"/>
                <a:gd name="T25" fmla="*/ 51 h 61"/>
                <a:gd name="T26" fmla="*/ 37 w 47"/>
                <a:gd name="T27" fmla="*/ 37 h 61"/>
                <a:gd name="T28" fmla="*/ 37 w 47"/>
                <a:gd name="T29" fmla="*/ 2 h 61"/>
                <a:gd name="T30" fmla="*/ 38 w 47"/>
                <a:gd name="T31" fmla="*/ 0 h 61"/>
                <a:gd name="T32" fmla="*/ 46 w 47"/>
                <a:gd name="T33" fmla="*/ 0 h 61"/>
                <a:gd name="T34" fmla="*/ 47 w 47"/>
                <a:gd name="T35" fmla="*/ 2 h 61"/>
                <a:gd name="T36" fmla="*/ 47 w 47"/>
                <a:gd name="T37" fmla="*/ 58 h 61"/>
                <a:gd name="T38" fmla="*/ 46 w 47"/>
                <a:gd name="T39" fmla="*/ 59 h 61"/>
                <a:gd name="T40" fmla="*/ 38 w 47"/>
                <a:gd name="T4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1">
                  <a:moveTo>
                    <a:pt x="38" y="59"/>
                  </a:moveTo>
                  <a:lnTo>
                    <a:pt x="38" y="59"/>
                  </a:lnTo>
                  <a:cubicBezTo>
                    <a:pt x="37" y="59"/>
                    <a:pt x="37" y="59"/>
                    <a:pt x="37" y="58"/>
                  </a:cubicBezTo>
                  <a:lnTo>
                    <a:pt x="37" y="53"/>
                  </a:lnTo>
                  <a:lnTo>
                    <a:pt x="37" y="53"/>
                  </a:lnTo>
                  <a:cubicBezTo>
                    <a:pt x="33" y="58"/>
                    <a:pt x="28" y="61"/>
                    <a:pt x="20" y="61"/>
                  </a:cubicBezTo>
                  <a:cubicBezTo>
                    <a:pt x="7" y="61"/>
                    <a:pt x="0" y="52"/>
                    <a:pt x="0" y="38"/>
                  </a:cubicBezTo>
                  <a:lnTo>
                    <a:pt x="0" y="2"/>
                  </a:lnTo>
                  <a:cubicBezTo>
                    <a:pt x="0" y="1"/>
                    <a:pt x="0" y="0"/>
                    <a:pt x="1" y="0"/>
                  </a:cubicBezTo>
                  <a:lnTo>
                    <a:pt x="9" y="0"/>
                  </a:lnTo>
                  <a:cubicBezTo>
                    <a:pt x="10" y="0"/>
                    <a:pt x="10" y="1"/>
                    <a:pt x="10" y="2"/>
                  </a:cubicBezTo>
                  <a:lnTo>
                    <a:pt x="10" y="36"/>
                  </a:lnTo>
                  <a:cubicBezTo>
                    <a:pt x="10" y="46"/>
                    <a:pt x="15" y="51"/>
                    <a:pt x="23" y="51"/>
                  </a:cubicBezTo>
                  <a:cubicBezTo>
                    <a:pt x="31" y="51"/>
                    <a:pt x="37" y="46"/>
                    <a:pt x="37" y="37"/>
                  </a:cubicBezTo>
                  <a:lnTo>
                    <a:pt x="37" y="2"/>
                  </a:lnTo>
                  <a:cubicBezTo>
                    <a:pt x="37" y="1"/>
                    <a:pt x="37" y="0"/>
                    <a:pt x="38" y="0"/>
                  </a:cubicBezTo>
                  <a:lnTo>
                    <a:pt x="46" y="0"/>
                  </a:lnTo>
                  <a:cubicBezTo>
                    <a:pt x="47" y="0"/>
                    <a:pt x="47" y="1"/>
                    <a:pt x="47" y="2"/>
                  </a:cubicBezTo>
                  <a:lnTo>
                    <a:pt x="47" y="58"/>
                  </a:lnTo>
                  <a:cubicBezTo>
                    <a:pt x="47" y="59"/>
                    <a:pt x="47" y="59"/>
                    <a:pt x="46" y="59"/>
                  </a:cubicBezTo>
                  <a:lnTo>
                    <a:pt x="38" y="5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4" name="Freeform 31">
              <a:extLst>
                <a:ext uri="{FF2B5EF4-FFF2-40B4-BE49-F238E27FC236}">
                  <a16:creationId xmlns:a16="http://schemas.microsoft.com/office/drawing/2014/main" id="{BD5C51DF-2309-49F9-9321-3312CE7E6D77}"/>
                </a:ext>
              </a:extLst>
            </p:cNvPr>
            <p:cNvSpPr>
              <a:spLocks/>
            </p:cNvSpPr>
            <p:nvPr/>
          </p:nvSpPr>
          <p:spPr bwMode="auto">
            <a:xfrm>
              <a:off x="6451600" y="3656013"/>
              <a:ext cx="46038" cy="57150"/>
            </a:xfrm>
            <a:custGeom>
              <a:avLst/>
              <a:gdLst>
                <a:gd name="T0" fmla="*/ 39 w 48"/>
                <a:gd name="T1" fmla="*/ 60 h 60"/>
                <a:gd name="T2" fmla="*/ 39 w 48"/>
                <a:gd name="T3" fmla="*/ 60 h 60"/>
                <a:gd name="T4" fmla="*/ 38 w 48"/>
                <a:gd name="T5" fmla="*/ 59 h 60"/>
                <a:gd name="T6" fmla="*/ 38 w 48"/>
                <a:gd name="T7" fmla="*/ 25 h 60"/>
                <a:gd name="T8" fmla="*/ 24 w 48"/>
                <a:gd name="T9" fmla="*/ 10 h 60"/>
                <a:gd name="T10" fmla="*/ 11 w 48"/>
                <a:gd name="T11" fmla="*/ 24 h 60"/>
                <a:gd name="T12" fmla="*/ 11 w 48"/>
                <a:gd name="T13" fmla="*/ 59 h 60"/>
                <a:gd name="T14" fmla="*/ 10 w 48"/>
                <a:gd name="T15" fmla="*/ 60 h 60"/>
                <a:gd name="T16" fmla="*/ 2 w 48"/>
                <a:gd name="T17" fmla="*/ 60 h 60"/>
                <a:gd name="T18" fmla="*/ 0 w 48"/>
                <a:gd name="T19" fmla="*/ 59 h 60"/>
                <a:gd name="T20" fmla="*/ 0 w 48"/>
                <a:gd name="T21" fmla="*/ 3 h 60"/>
                <a:gd name="T22" fmla="*/ 2 w 48"/>
                <a:gd name="T23" fmla="*/ 1 h 60"/>
                <a:gd name="T24" fmla="*/ 10 w 48"/>
                <a:gd name="T25" fmla="*/ 1 h 60"/>
                <a:gd name="T26" fmla="*/ 11 w 48"/>
                <a:gd name="T27" fmla="*/ 3 h 60"/>
                <a:gd name="T28" fmla="*/ 11 w 48"/>
                <a:gd name="T29" fmla="*/ 8 h 60"/>
                <a:gd name="T30" fmla="*/ 11 w 48"/>
                <a:gd name="T31" fmla="*/ 8 h 60"/>
                <a:gd name="T32" fmla="*/ 28 w 48"/>
                <a:gd name="T33" fmla="*/ 0 h 60"/>
                <a:gd name="T34" fmla="*/ 48 w 48"/>
                <a:gd name="T35" fmla="*/ 22 h 60"/>
                <a:gd name="T36" fmla="*/ 48 w 48"/>
                <a:gd name="T37" fmla="*/ 59 h 60"/>
                <a:gd name="T38" fmla="*/ 47 w 48"/>
                <a:gd name="T39" fmla="*/ 60 h 60"/>
                <a:gd name="T40" fmla="*/ 39 w 48"/>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0">
                  <a:moveTo>
                    <a:pt x="39" y="60"/>
                  </a:moveTo>
                  <a:lnTo>
                    <a:pt x="39" y="60"/>
                  </a:lnTo>
                  <a:cubicBezTo>
                    <a:pt x="38" y="60"/>
                    <a:pt x="38" y="60"/>
                    <a:pt x="38" y="59"/>
                  </a:cubicBezTo>
                  <a:lnTo>
                    <a:pt x="38" y="25"/>
                  </a:lnTo>
                  <a:cubicBezTo>
                    <a:pt x="38" y="15"/>
                    <a:pt x="33" y="10"/>
                    <a:pt x="24" y="10"/>
                  </a:cubicBezTo>
                  <a:cubicBezTo>
                    <a:pt x="16" y="10"/>
                    <a:pt x="11" y="15"/>
                    <a:pt x="11" y="24"/>
                  </a:cubicBezTo>
                  <a:lnTo>
                    <a:pt x="11" y="59"/>
                  </a:lnTo>
                  <a:cubicBezTo>
                    <a:pt x="11" y="60"/>
                    <a:pt x="10" y="60"/>
                    <a:pt x="10" y="60"/>
                  </a:cubicBezTo>
                  <a:lnTo>
                    <a:pt x="2" y="60"/>
                  </a:lnTo>
                  <a:cubicBezTo>
                    <a:pt x="1" y="60"/>
                    <a:pt x="0" y="60"/>
                    <a:pt x="0" y="59"/>
                  </a:cubicBezTo>
                  <a:lnTo>
                    <a:pt x="0" y="3"/>
                  </a:lnTo>
                  <a:cubicBezTo>
                    <a:pt x="0" y="2"/>
                    <a:pt x="1" y="1"/>
                    <a:pt x="2" y="1"/>
                  </a:cubicBezTo>
                  <a:lnTo>
                    <a:pt x="10" y="1"/>
                  </a:lnTo>
                  <a:cubicBezTo>
                    <a:pt x="10" y="1"/>
                    <a:pt x="11" y="2"/>
                    <a:pt x="11" y="3"/>
                  </a:cubicBezTo>
                  <a:lnTo>
                    <a:pt x="11" y="8"/>
                  </a:lnTo>
                  <a:lnTo>
                    <a:pt x="11" y="8"/>
                  </a:lnTo>
                  <a:cubicBezTo>
                    <a:pt x="14" y="3"/>
                    <a:pt x="19" y="0"/>
                    <a:pt x="28" y="0"/>
                  </a:cubicBezTo>
                  <a:cubicBezTo>
                    <a:pt x="40" y="0"/>
                    <a:pt x="48" y="9"/>
                    <a:pt x="48" y="22"/>
                  </a:cubicBezTo>
                  <a:lnTo>
                    <a:pt x="48" y="59"/>
                  </a:lnTo>
                  <a:cubicBezTo>
                    <a:pt x="48" y="60"/>
                    <a:pt x="48" y="60"/>
                    <a:pt x="47" y="60"/>
                  </a:cubicBezTo>
                  <a:lnTo>
                    <a:pt x="39" y="6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5" name="Freeform 32">
              <a:extLst>
                <a:ext uri="{FF2B5EF4-FFF2-40B4-BE49-F238E27FC236}">
                  <a16:creationId xmlns:a16="http://schemas.microsoft.com/office/drawing/2014/main" id="{C5A736C4-4AB3-4BFB-8FC3-89B8151D4079}"/>
                </a:ext>
              </a:extLst>
            </p:cNvPr>
            <p:cNvSpPr>
              <a:spLocks noEditPoints="1"/>
            </p:cNvSpPr>
            <p:nvPr/>
          </p:nvSpPr>
          <p:spPr bwMode="auto">
            <a:xfrm>
              <a:off x="6511925" y="3656013"/>
              <a:ext cx="47625" cy="80963"/>
            </a:xfrm>
            <a:custGeom>
              <a:avLst/>
              <a:gdLst>
                <a:gd name="T0" fmla="*/ 37 w 49"/>
                <a:gd name="T1" fmla="*/ 41 h 84"/>
                <a:gd name="T2" fmla="*/ 37 w 49"/>
                <a:gd name="T3" fmla="*/ 41 h 84"/>
                <a:gd name="T4" fmla="*/ 39 w 49"/>
                <a:gd name="T5" fmla="*/ 30 h 84"/>
                <a:gd name="T6" fmla="*/ 37 w 49"/>
                <a:gd name="T7" fmla="*/ 18 h 84"/>
                <a:gd name="T8" fmla="*/ 25 w 49"/>
                <a:gd name="T9" fmla="*/ 10 h 84"/>
                <a:gd name="T10" fmla="*/ 12 w 49"/>
                <a:gd name="T11" fmla="*/ 18 h 84"/>
                <a:gd name="T12" fmla="*/ 11 w 49"/>
                <a:gd name="T13" fmla="*/ 30 h 84"/>
                <a:gd name="T14" fmla="*/ 12 w 49"/>
                <a:gd name="T15" fmla="*/ 41 h 84"/>
                <a:gd name="T16" fmla="*/ 25 w 49"/>
                <a:gd name="T17" fmla="*/ 50 h 84"/>
                <a:gd name="T18" fmla="*/ 37 w 49"/>
                <a:gd name="T19" fmla="*/ 41 h 84"/>
                <a:gd name="T20" fmla="*/ 3 w 49"/>
                <a:gd name="T21" fmla="*/ 75 h 84"/>
                <a:gd name="T22" fmla="*/ 3 w 49"/>
                <a:gd name="T23" fmla="*/ 75 h 84"/>
                <a:gd name="T24" fmla="*/ 3 w 49"/>
                <a:gd name="T25" fmla="*/ 74 h 84"/>
                <a:gd name="T26" fmla="*/ 8 w 49"/>
                <a:gd name="T27" fmla="*/ 69 h 84"/>
                <a:gd name="T28" fmla="*/ 10 w 49"/>
                <a:gd name="T29" fmla="*/ 69 h 84"/>
                <a:gd name="T30" fmla="*/ 24 w 49"/>
                <a:gd name="T31" fmla="*/ 74 h 84"/>
                <a:gd name="T32" fmla="*/ 39 w 49"/>
                <a:gd name="T33" fmla="*/ 59 h 84"/>
                <a:gd name="T34" fmla="*/ 39 w 49"/>
                <a:gd name="T35" fmla="*/ 52 h 84"/>
                <a:gd name="T36" fmla="*/ 38 w 49"/>
                <a:gd name="T37" fmla="*/ 52 h 84"/>
                <a:gd name="T38" fmla="*/ 22 w 49"/>
                <a:gd name="T39" fmla="*/ 60 h 84"/>
                <a:gd name="T40" fmla="*/ 2 w 49"/>
                <a:gd name="T41" fmla="*/ 45 h 84"/>
                <a:gd name="T42" fmla="*/ 0 w 49"/>
                <a:gd name="T43" fmla="*/ 30 h 84"/>
                <a:gd name="T44" fmla="*/ 2 w 49"/>
                <a:gd name="T45" fmla="*/ 14 h 84"/>
                <a:gd name="T46" fmla="*/ 22 w 49"/>
                <a:gd name="T47" fmla="*/ 0 h 84"/>
                <a:gd name="T48" fmla="*/ 38 w 49"/>
                <a:gd name="T49" fmla="*/ 8 h 84"/>
                <a:gd name="T50" fmla="*/ 39 w 49"/>
                <a:gd name="T51" fmla="*/ 8 h 84"/>
                <a:gd name="T52" fmla="*/ 39 w 49"/>
                <a:gd name="T53" fmla="*/ 3 h 84"/>
                <a:gd name="T54" fmla="*/ 40 w 49"/>
                <a:gd name="T55" fmla="*/ 1 h 84"/>
                <a:gd name="T56" fmla="*/ 48 w 49"/>
                <a:gd name="T57" fmla="*/ 1 h 84"/>
                <a:gd name="T58" fmla="*/ 49 w 49"/>
                <a:gd name="T59" fmla="*/ 3 h 84"/>
                <a:gd name="T60" fmla="*/ 49 w 49"/>
                <a:gd name="T61" fmla="*/ 58 h 84"/>
                <a:gd name="T62" fmla="*/ 23 w 49"/>
                <a:gd name="T63" fmla="*/ 84 h 84"/>
                <a:gd name="T64" fmla="*/ 3 w 49"/>
                <a:gd name="T65"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37" y="41"/>
                  </a:moveTo>
                  <a:lnTo>
                    <a:pt x="37" y="41"/>
                  </a:lnTo>
                  <a:cubicBezTo>
                    <a:pt x="38" y="38"/>
                    <a:pt x="39" y="35"/>
                    <a:pt x="39" y="30"/>
                  </a:cubicBezTo>
                  <a:cubicBezTo>
                    <a:pt x="39" y="25"/>
                    <a:pt x="38" y="21"/>
                    <a:pt x="37" y="18"/>
                  </a:cubicBezTo>
                  <a:cubicBezTo>
                    <a:pt x="35" y="12"/>
                    <a:pt x="31" y="10"/>
                    <a:pt x="25" y="10"/>
                  </a:cubicBezTo>
                  <a:cubicBezTo>
                    <a:pt x="18" y="10"/>
                    <a:pt x="14" y="13"/>
                    <a:pt x="12" y="18"/>
                  </a:cubicBezTo>
                  <a:cubicBezTo>
                    <a:pt x="11" y="21"/>
                    <a:pt x="11" y="25"/>
                    <a:pt x="11" y="30"/>
                  </a:cubicBezTo>
                  <a:cubicBezTo>
                    <a:pt x="11" y="35"/>
                    <a:pt x="11" y="38"/>
                    <a:pt x="12" y="41"/>
                  </a:cubicBezTo>
                  <a:cubicBezTo>
                    <a:pt x="14" y="47"/>
                    <a:pt x="18" y="50"/>
                    <a:pt x="25" y="50"/>
                  </a:cubicBezTo>
                  <a:cubicBezTo>
                    <a:pt x="31" y="50"/>
                    <a:pt x="35" y="47"/>
                    <a:pt x="37" y="41"/>
                  </a:cubicBezTo>
                  <a:close/>
                  <a:moveTo>
                    <a:pt x="3" y="75"/>
                  </a:moveTo>
                  <a:lnTo>
                    <a:pt x="3" y="75"/>
                  </a:lnTo>
                  <a:cubicBezTo>
                    <a:pt x="2" y="75"/>
                    <a:pt x="2" y="74"/>
                    <a:pt x="3" y="74"/>
                  </a:cubicBezTo>
                  <a:lnTo>
                    <a:pt x="8" y="69"/>
                  </a:lnTo>
                  <a:cubicBezTo>
                    <a:pt x="8" y="68"/>
                    <a:pt x="9" y="68"/>
                    <a:pt x="10" y="69"/>
                  </a:cubicBezTo>
                  <a:cubicBezTo>
                    <a:pt x="14" y="72"/>
                    <a:pt x="18" y="74"/>
                    <a:pt x="24" y="74"/>
                  </a:cubicBezTo>
                  <a:cubicBezTo>
                    <a:pt x="33" y="74"/>
                    <a:pt x="39" y="69"/>
                    <a:pt x="39" y="59"/>
                  </a:cubicBezTo>
                  <a:lnTo>
                    <a:pt x="39" y="52"/>
                  </a:lnTo>
                  <a:lnTo>
                    <a:pt x="38" y="52"/>
                  </a:lnTo>
                  <a:cubicBezTo>
                    <a:pt x="36" y="57"/>
                    <a:pt x="31" y="60"/>
                    <a:pt x="22" y="60"/>
                  </a:cubicBezTo>
                  <a:cubicBezTo>
                    <a:pt x="12" y="60"/>
                    <a:pt x="5" y="55"/>
                    <a:pt x="2" y="45"/>
                  </a:cubicBezTo>
                  <a:cubicBezTo>
                    <a:pt x="1" y="41"/>
                    <a:pt x="0" y="37"/>
                    <a:pt x="0" y="30"/>
                  </a:cubicBezTo>
                  <a:cubicBezTo>
                    <a:pt x="0" y="23"/>
                    <a:pt x="1" y="19"/>
                    <a:pt x="2" y="14"/>
                  </a:cubicBezTo>
                  <a:cubicBezTo>
                    <a:pt x="5" y="5"/>
                    <a:pt x="12" y="0"/>
                    <a:pt x="22" y="0"/>
                  </a:cubicBezTo>
                  <a:cubicBezTo>
                    <a:pt x="31" y="0"/>
                    <a:pt x="36" y="3"/>
                    <a:pt x="38" y="8"/>
                  </a:cubicBezTo>
                  <a:lnTo>
                    <a:pt x="39" y="8"/>
                  </a:lnTo>
                  <a:lnTo>
                    <a:pt x="39" y="3"/>
                  </a:lnTo>
                  <a:cubicBezTo>
                    <a:pt x="39" y="2"/>
                    <a:pt x="39" y="1"/>
                    <a:pt x="40" y="1"/>
                  </a:cubicBezTo>
                  <a:lnTo>
                    <a:pt x="48" y="1"/>
                  </a:lnTo>
                  <a:cubicBezTo>
                    <a:pt x="48" y="1"/>
                    <a:pt x="49" y="2"/>
                    <a:pt x="49" y="3"/>
                  </a:cubicBezTo>
                  <a:lnTo>
                    <a:pt x="49" y="58"/>
                  </a:lnTo>
                  <a:cubicBezTo>
                    <a:pt x="49" y="75"/>
                    <a:pt x="40" y="84"/>
                    <a:pt x="23" y="84"/>
                  </a:cubicBezTo>
                  <a:cubicBezTo>
                    <a:pt x="15" y="84"/>
                    <a:pt x="7" y="80"/>
                    <a:pt x="3" y="75"/>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6" name="Freeform 33">
              <a:extLst>
                <a:ext uri="{FF2B5EF4-FFF2-40B4-BE49-F238E27FC236}">
                  <a16:creationId xmlns:a16="http://schemas.microsoft.com/office/drawing/2014/main" id="{FEFDFAC3-7737-4E28-97A9-59CD06930A0E}"/>
                </a:ext>
              </a:extLst>
            </p:cNvPr>
            <p:cNvSpPr>
              <a:spLocks/>
            </p:cNvSpPr>
            <p:nvPr/>
          </p:nvSpPr>
          <p:spPr bwMode="auto">
            <a:xfrm>
              <a:off x="6575425" y="3656013"/>
              <a:ext cx="46038" cy="60325"/>
            </a:xfrm>
            <a:custGeom>
              <a:avLst/>
              <a:gdLst>
                <a:gd name="T0" fmla="*/ 0 w 49"/>
                <a:gd name="T1" fmla="*/ 53 h 62"/>
                <a:gd name="T2" fmla="*/ 0 w 49"/>
                <a:gd name="T3" fmla="*/ 53 h 62"/>
                <a:gd name="T4" fmla="*/ 0 w 49"/>
                <a:gd name="T5" fmla="*/ 51 h 62"/>
                <a:gd name="T6" fmla="*/ 5 w 49"/>
                <a:gd name="T7" fmla="*/ 46 h 62"/>
                <a:gd name="T8" fmla="*/ 7 w 49"/>
                <a:gd name="T9" fmla="*/ 46 h 62"/>
                <a:gd name="T10" fmla="*/ 25 w 49"/>
                <a:gd name="T11" fmla="*/ 53 h 62"/>
                <a:gd name="T12" fmla="*/ 38 w 49"/>
                <a:gd name="T13" fmla="*/ 44 h 62"/>
                <a:gd name="T14" fmla="*/ 27 w 49"/>
                <a:gd name="T15" fmla="*/ 35 h 62"/>
                <a:gd name="T16" fmla="*/ 21 w 49"/>
                <a:gd name="T17" fmla="*/ 35 h 62"/>
                <a:gd name="T18" fmla="*/ 3 w 49"/>
                <a:gd name="T19" fmla="*/ 18 h 62"/>
                <a:gd name="T20" fmla="*/ 25 w 49"/>
                <a:gd name="T21" fmla="*/ 0 h 62"/>
                <a:gd name="T22" fmla="*/ 46 w 49"/>
                <a:gd name="T23" fmla="*/ 7 h 62"/>
                <a:gd name="T24" fmla="*/ 46 w 49"/>
                <a:gd name="T25" fmla="*/ 8 h 62"/>
                <a:gd name="T26" fmla="*/ 42 w 49"/>
                <a:gd name="T27" fmla="*/ 14 h 62"/>
                <a:gd name="T28" fmla="*/ 40 w 49"/>
                <a:gd name="T29" fmla="*/ 14 h 62"/>
                <a:gd name="T30" fmla="*/ 24 w 49"/>
                <a:gd name="T31" fmla="*/ 9 h 62"/>
                <a:gd name="T32" fmla="*/ 13 w 49"/>
                <a:gd name="T33" fmla="*/ 17 h 62"/>
                <a:gd name="T34" fmla="*/ 25 w 49"/>
                <a:gd name="T35" fmla="*/ 25 h 62"/>
                <a:gd name="T36" fmla="*/ 31 w 49"/>
                <a:gd name="T37" fmla="*/ 26 h 62"/>
                <a:gd name="T38" fmla="*/ 49 w 49"/>
                <a:gd name="T39" fmla="*/ 42 h 62"/>
                <a:gd name="T40" fmla="*/ 25 w 49"/>
                <a:gd name="T41" fmla="*/ 62 h 62"/>
                <a:gd name="T42" fmla="*/ 0 w 49"/>
                <a:gd name="T43"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62">
                  <a:moveTo>
                    <a:pt x="0" y="53"/>
                  </a:moveTo>
                  <a:lnTo>
                    <a:pt x="0" y="53"/>
                  </a:lnTo>
                  <a:cubicBezTo>
                    <a:pt x="0" y="52"/>
                    <a:pt x="0" y="52"/>
                    <a:pt x="0" y="51"/>
                  </a:cubicBezTo>
                  <a:lnTo>
                    <a:pt x="5" y="46"/>
                  </a:lnTo>
                  <a:cubicBezTo>
                    <a:pt x="6" y="45"/>
                    <a:pt x="7" y="45"/>
                    <a:pt x="7" y="46"/>
                  </a:cubicBezTo>
                  <a:cubicBezTo>
                    <a:pt x="12" y="50"/>
                    <a:pt x="18" y="53"/>
                    <a:pt x="25" y="53"/>
                  </a:cubicBezTo>
                  <a:cubicBezTo>
                    <a:pt x="34" y="53"/>
                    <a:pt x="38" y="49"/>
                    <a:pt x="38" y="44"/>
                  </a:cubicBezTo>
                  <a:cubicBezTo>
                    <a:pt x="38" y="39"/>
                    <a:pt x="36" y="36"/>
                    <a:pt x="27" y="35"/>
                  </a:cubicBezTo>
                  <a:lnTo>
                    <a:pt x="21" y="35"/>
                  </a:lnTo>
                  <a:cubicBezTo>
                    <a:pt x="9" y="33"/>
                    <a:pt x="3" y="28"/>
                    <a:pt x="3" y="18"/>
                  </a:cubicBezTo>
                  <a:cubicBezTo>
                    <a:pt x="3" y="7"/>
                    <a:pt x="11" y="0"/>
                    <a:pt x="25" y="0"/>
                  </a:cubicBezTo>
                  <a:cubicBezTo>
                    <a:pt x="34" y="0"/>
                    <a:pt x="41" y="3"/>
                    <a:pt x="46" y="7"/>
                  </a:cubicBezTo>
                  <a:cubicBezTo>
                    <a:pt x="47" y="7"/>
                    <a:pt x="47" y="8"/>
                    <a:pt x="46" y="8"/>
                  </a:cubicBezTo>
                  <a:lnTo>
                    <a:pt x="42" y="14"/>
                  </a:lnTo>
                  <a:cubicBezTo>
                    <a:pt x="41" y="14"/>
                    <a:pt x="41" y="14"/>
                    <a:pt x="40" y="14"/>
                  </a:cubicBezTo>
                  <a:cubicBezTo>
                    <a:pt x="36" y="11"/>
                    <a:pt x="30" y="9"/>
                    <a:pt x="24" y="9"/>
                  </a:cubicBezTo>
                  <a:cubicBezTo>
                    <a:pt x="17" y="9"/>
                    <a:pt x="13" y="12"/>
                    <a:pt x="13" y="17"/>
                  </a:cubicBezTo>
                  <a:cubicBezTo>
                    <a:pt x="13" y="22"/>
                    <a:pt x="16" y="24"/>
                    <a:pt x="25" y="25"/>
                  </a:cubicBezTo>
                  <a:lnTo>
                    <a:pt x="31" y="26"/>
                  </a:lnTo>
                  <a:cubicBezTo>
                    <a:pt x="43" y="27"/>
                    <a:pt x="49" y="33"/>
                    <a:pt x="49" y="42"/>
                  </a:cubicBezTo>
                  <a:cubicBezTo>
                    <a:pt x="49" y="54"/>
                    <a:pt x="40" y="62"/>
                    <a:pt x="25" y="62"/>
                  </a:cubicBezTo>
                  <a:cubicBezTo>
                    <a:pt x="13" y="62"/>
                    <a:pt x="5" y="57"/>
                    <a:pt x="0" y="53"/>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7" name="Freeform 34">
              <a:extLst>
                <a:ext uri="{FF2B5EF4-FFF2-40B4-BE49-F238E27FC236}">
                  <a16:creationId xmlns:a16="http://schemas.microsoft.com/office/drawing/2014/main" id="{CC932343-B0C5-4B8F-865A-25521D5A62A2}"/>
                </a:ext>
              </a:extLst>
            </p:cNvPr>
            <p:cNvSpPr>
              <a:spLocks noEditPoints="1"/>
            </p:cNvSpPr>
            <p:nvPr/>
          </p:nvSpPr>
          <p:spPr bwMode="auto">
            <a:xfrm>
              <a:off x="6634163" y="3656013"/>
              <a:ext cx="44450" cy="60325"/>
            </a:xfrm>
            <a:custGeom>
              <a:avLst/>
              <a:gdLst>
                <a:gd name="T0" fmla="*/ 37 w 47"/>
                <a:gd name="T1" fmla="*/ 41 h 62"/>
                <a:gd name="T2" fmla="*/ 37 w 47"/>
                <a:gd name="T3" fmla="*/ 41 h 62"/>
                <a:gd name="T4" fmla="*/ 37 w 47"/>
                <a:gd name="T5" fmla="*/ 35 h 62"/>
                <a:gd name="T6" fmla="*/ 37 w 47"/>
                <a:gd name="T7" fmla="*/ 34 h 62"/>
                <a:gd name="T8" fmla="*/ 25 w 47"/>
                <a:gd name="T9" fmla="*/ 34 h 62"/>
                <a:gd name="T10" fmla="*/ 10 w 47"/>
                <a:gd name="T11" fmla="*/ 44 h 62"/>
                <a:gd name="T12" fmla="*/ 23 w 47"/>
                <a:gd name="T13" fmla="*/ 53 h 62"/>
                <a:gd name="T14" fmla="*/ 37 w 47"/>
                <a:gd name="T15" fmla="*/ 41 h 62"/>
                <a:gd name="T16" fmla="*/ 39 w 47"/>
                <a:gd name="T17" fmla="*/ 60 h 62"/>
                <a:gd name="T18" fmla="*/ 39 w 47"/>
                <a:gd name="T19" fmla="*/ 60 h 62"/>
                <a:gd name="T20" fmla="*/ 38 w 47"/>
                <a:gd name="T21" fmla="*/ 59 h 62"/>
                <a:gd name="T22" fmla="*/ 38 w 47"/>
                <a:gd name="T23" fmla="*/ 54 h 62"/>
                <a:gd name="T24" fmla="*/ 38 w 47"/>
                <a:gd name="T25" fmla="*/ 54 h 62"/>
                <a:gd name="T26" fmla="*/ 20 w 47"/>
                <a:gd name="T27" fmla="*/ 62 h 62"/>
                <a:gd name="T28" fmla="*/ 0 w 47"/>
                <a:gd name="T29" fmla="*/ 44 h 62"/>
                <a:gd name="T30" fmla="*/ 23 w 47"/>
                <a:gd name="T31" fmla="*/ 26 h 62"/>
                <a:gd name="T32" fmla="*/ 37 w 47"/>
                <a:gd name="T33" fmla="*/ 26 h 62"/>
                <a:gd name="T34" fmla="*/ 37 w 47"/>
                <a:gd name="T35" fmla="*/ 25 h 62"/>
                <a:gd name="T36" fmla="*/ 37 w 47"/>
                <a:gd name="T37" fmla="*/ 21 h 62"/>
                <a:gd name="T38" fmla="*/ 23 w 47"/>
                <a:gd name="T39" fmla="*/ 9 h 62"/>
                <a:gd name="T40" fmla="*/ 9 w 47"/>
                <a:gd name="T41" fmla="*/ 13 h 62"/>
                <a:gd name="T42" fmla="*/ 7 w 47"/>
                <a:gd name="T43" fmla="*/ 13 h 62"/>
                <a:gd name="T44" fmla="*/ 4 w 47"/>
                <a:gd name="T45" fmla="*/ 8 h 62"/>
                <a:gd name="T46" fmla="*/ 4 w 47"/>
                <a:gd name="T47" fmla="*/ 6 h 62"/>
                <a:gd name="T48" fmla="*/ 24 w 47"/>
                <a:gd name="T49" fmla="*/ 0 h 62"/>
                <a:gd name="T50" fmla="*/ 47 w 47"/>
                <a:gd name="T51" fmla="*/ 20 h 62"/>
                <a:gd name="T52" fmla="*/ 47 w 47"/>
                <a:gd name="T53" fmla="*/ 59 h 62"/>
                <a:gd name="T54" fmla="*/ 46 w 47"/>
                <a:gd name="T55" fmla="*/ 60 h 62"/>
                <a:gd name="T56" fmla="*/ 39 w 47"/>
                <a:gd name="T5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62">
                  <a:moveTo>
                    <a:pt x="37" y="41"/>
                  </a:moveTo>
                  <a:lnTo>
                    <a:pt x="37" y="41"/>
                  </a:lnTo>
                  <a:lnTo>
                    <a:pt x="37" y="35"/>
                  </a:lnTo>
                  <a:cubicBezTo>
                    <a:pt x="37" y="34"/>
                    <a:pt x="37" y="34"/>
                    <a:pt x="37" y="34"/>
                  </a:cubicBezTo>
                  <a:lnTo>
                    <a:pt x="25" y="34"/>
                  </a:lnTo>
                  <a:cubicBezTo>
                    <a:pt x="15" y="34"/>
                    <a:pt x="10" y="37"/>
                    <a:pt x="10" y="44"/>
                  </a:cubicBezTo>
                  <a:cubicBezTo>
                    <a:pt x="10" y="50"/>
                    <a:pt x="15" y="53"/>
                    <a:pt x="23" y="53"/>
                  </a:cubicBezTo>
                  <a:cubicBezTo>
                    <a:pt x="32" y="53"/>
                    <a:pt x="37" y="49"/>
                    <a:pt x="37" y="41"/>
                  </a:cubicBezTo>
                  <a:close/>
                  <a:moveTo>
                    <a:pt x="39" y="60"/>
                  </a:moveTo>
                  <a:lnTo>
                    <a:pt x="39" y="60"/>
                  </a:lnTo>
                  <a:cubicBezTo>
                    <a:pt x="38" y="60"/>
                    <a:pt x="38" y="60"/>
                    <a:pt x="38" y="59"/>
                  </a:cubicBezTo>
                  <a:lnTo>
                    <a:pt x="38" y="54"/>
                  </a:lnTo>
                  <a:lnTo>
                    <a:pt x="38" y="54"/>
                  </a:lnTo>
                  <a:cubicBezTo>
                    <a:pt x="35" y="59"/>
                    <a:pt x="29" y="62"/>
                    <a:pt x="20" y="62"/>
                  </a:cubicBezTo>
                  <a:cubicBezTo>
                    <a:pt x="9" y="62"/>
                    <a:pt x="0" y="56"/>
                    <a:pt x="0" y="44"/>
                  </a:cubicBezTo>
                  <a:cubicBezTo>
                    <a:pt x="0" y="32"/>
                    <a:pt x="9" y="26"/>
                    <a:pt x="23" y="26"/>
                  </a:cubicBezTo>
                  <a:lnTo>
                    <a:pt x="37" y="26"/>
                  </a:lnTo>
                  <a:cubicBezTo>
                    <a:pt x="37" y="26"/>
                    <a:pt x="37" y="26"/>
                    <a:pt x="37" y="25"/>
                  </a:cubicBezTo>
                  <a:lnTo>
                    <a:pt x="37" y="21"/>
                  </a:lnTo>
                  <a:cubicBezTo>
                    <a:pt x="37" y="13"/>
                    <a:pt x="34" y="9"/>
                    <a:pt x="23" y="9"/>
                  </a:cubicBezTo>
                  <a:cubicBezTo>
                    <a:pt x="17" y="9"/>
                    <a:pt x="12" y="11"/>
                    <a:pt x="9" y="13"/>
                  </a:cubicBezTo>
                  <a:cubicBezTo>
                    <a:pt x="8" y="14"/>
                    <a:pt x="8" y="14"/>
                    <a:pt x="7" y="13"/>
                  </a:cubicBezTo>
                  <a:lnTo>
                    <a:pt x="4" y="8"/>
                  </a:lnTo>
                  <a:cubicBezTo>
                    <a:pt x="3" y="7"/>
                    <a:pt x="4" y="6"/>
                    <a:pt x="4" y="6"/>
                  </a:cubicBezTo>
                  <a:cubicBezTo>
                    <a:pt x="9" y="2"/>
                    <a:pt x="15" y="0"/>
                    <a:pt x="24" y="0"/>
                  </a:cubicBezTo>
                  <a:cubicBezTo>
                    <a:pt x="41" y="0"/>
                    <a:pt x="47" y="6"/>
                    <a:pt x="47" y="20"/>
                  </a:cubicBezTo>
                  <a:lnTo>
                    <a:pt x="47" y="59"/>
                  </a:lnTo>
                  <a:cubicBezTo>
                    <a:pt x="47" y="60"/>
                    <a:pt x="47" y="60"/>
                    <a:pt x="46" y="60"/>
                  </a:cubicBezTo>
                  <a:lnTo>
                    <a:pt x="39" y="60"/>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8" name="Freeform 35">
              <a:extLst>
                <a:ext uri="{FF2B5EF4-FFF2-40B4-BE49-F238E27FC236}">
                  <a16:creationId xmlns:a16="http://schemas.microsoft.com/office/drawing/2014/main" id="{729BABE8-9619-46EE-8EA7-1A578A85895B}"/>
                </a:ext>
              </a:extLst>
            </p:cNvPr>
            <p:cNvSpPr>
              <a:spLocks/>
            </p:cNvSpPr>
            <p:nvPr/>
          </p:nvSpPr>
          <p:spPr bwMode="auto">
            <a:xfrm>
              <a:off x="6697663" y="3656013"/>
              <a:ext cx="46038" cy="60325"/>
            </a:xfrm>
            <a:custGeom>
              <a:avLst/>
              <a:gdLst>
                <a:gd name="T0" fmla="*/ 38 w 47"/>
                <a:gd name="T1" fmla="*/ 59 h 61"/>
                <a:gd name="T2" fmla="*/ 38 w 47"/>
                <a:gd name="T3" fmla="*/ 59 h 61"/>
                <a:gd name="T4" fmla="*/ 36 w 47"/>
                <a:gd name="T5" fmla="*/ 58 h 61"/>
                <a:gd name="T6" fmla="*/ 36 w 47"/>
                <a:gd name="T7" fmla="*/ 53 h 61"/>
                <a:gd name="T8" fmla="*/ 36 w 47"/>
                <a:gd name="T9" fmla="*/ 53 h 61"/>
                <a:gd name="T10" fmla="*/ 20 w 47"/>
                <a:gd name="T11" fmla="*/ 61 h 61"/>
                <a:gd name="T12" fmla="*/ 0 w 47"/>
                <a:gd name="T13" fmla="*/ 38 h 61"/>
                <a:gd name="T14" fmla="*/ 0 w 47"/>
                <a:gd name="T15" fmla="*/ 2 h 61"/>
                <a:gd name="T16" fmla="*/ 1 w 47"/>
                <a:gd name="T17" fmla="*/ 0 h 61"/>
                <a:gd name="T18" fmla="*/ 9 w 47"/>
                <a:gd name="T19" fmla="*/ 0 h 61"/>
                <a:gd name="T20" fmla="*/ 10 w 47"/>
                <a:gd name="T21" fmla="*/ 2 h 61"/>
                <a:gd name="T22" fmla="*/ 10 w 47"/>
                <a:gd name="T23" fmla="*/ 36 h 61"/>
                <a:gd name="T24" fmla="*/ 23 w 47"/>
                <a:gd name="T25" fmla="*/ 51 h 61"/>
                <a:gd name="T26" fmla="*/ 36 w 47"/>
                <a:gd name="T27" fmla="*/ 37 h 61"/>
                <a:gd name="T28" fmla="*/ 36 w 47"/>
                <a:gd name="T29" fmla="*/ 2 h 61"/>
                <a:gd name="T30" fmla="*/ 38 w 47"/>
                <a:gd name="T31" fmla="*/ 0 h 61"/>
                <a:gd name="T32" fmla="*/ 45 w 47"/>
                <a:gd name="T33" fmla="*/ 0 h 61"/>
                <a:gd name="T34" fmla="*/ 47 w 47"/>
                <a:gd name="T35" fmla="*/ 2 h 61"/>
                <a:gd name="T36" fmla="*/ 47 w 47"/>
                <a:gd name="T37" fmla="*/ 58 h 61"/>
                <a:gd name="T38" fmla="*/ 45 w 47"/>
                <a:gd name="T39" fmla="*/ 59 h 61"/>
                <a:gd name="T40" fmla="*/ 38 w 47"/>
                <a:gd name="T4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1">
                  <a:moveTo>
                    <a:pt x="38" y="59"/>
                  </a:moveTo>
                  <a:lnTo>
                    <a:pt x="38" y="59"/>
                  </a:lnTo>
                  <a:cubicBezTo>
                    <a:pt x="37" y="59"/>
                    <a:pt x="36" y="59"/>
                    <a:pt x="36" y="58"/>
                  </a:cubicBezTo>
                  <a:lnTo>
                    <a:pt x="36" y="53"/>
                  </a:lnTo>
                  <a:lnTo>
                    <a:pt x="36" y="53"/>
                  </a:lnTo>
                  <a:cubicBezTo>
                    <a:pt x="33" y="58"/>
                    <a:pt x="28" y="61"/>
                    <a:pt x="20" y="61"/>
                  </a:cubicBezTo>
                  <a:cubicBezTo>
                    <a:pt x="7" y="61"/>
                    <a:pt x="0" y="52"/>
                    <a:pt x="0" y="38"/>
                  </a:cubicBezTo>
                  <a:lnTo>
                    <a:pt x="0" y="2"/>
                  </a:lnTo>
                  <a:cubicBezTo>
                    <a:pt x="0" y="1"/>
                    <a:pt x="0" y="0"/>
                    <a:pt x="1" y="0"/>
                  </a:cubicBezTo>
                  <a:lnTo>
                    <a:pt x="9" y="0"/>
                  </a:lnTo>
                  <a:cubicBezTo>
                    <a:pt x="9" y="0"/>
                    <a:pt x="10" y="1"/>
                    <a:pt x="10" y="2"/>
                  </a:cubicBezTo>
                  <a:lnTo>
                    <a:pt x="10" y="36"/>
                  </a:lnTo>
                  <a:cubicBezTo>
                    <a:pt x="10" y="46"/>
                    <a:pt x="14" y="51"/>
                    <a:pt x="23" y="51"/>
                  </a:cubicBezTo>
                  <a:cubicBezTo>
                    <a:pt x="31" y="51"/>
                    <a:pt x="36" y="46"/>
                    <a:pt x="36" y="37"/>
                  </a:cubicBezTo>
                  <a:lnTo>
                    <a:pt x="36" y="2"/>
                  </a:lnTo>
                  <a:cubicBezTo>
                    <a:pt x="36" y="1"/>
                    <a:pt x="37" y="0"/>
                    <a:pt x="38" y="0"/>
                  </a:cubicBezTo>
                  <a:lnTo>
                    <a:pt x="45" y="0"/>
                  </a:lnTo>
                  <a:cubicBezTo>
                    <a:pt x="46" y="0"/>
                    <a:pt x="47" y="1"/>
                    <a:pt x="47" y="2"/>
                  </a:cubicBezTo>
                  <a:lnTo>
                    <a:pt x="47" y="58"/>
                  </a:lnTo>
                  <a:cubicBezTo>
                    <a:pt x="47" y="59"/>
                    <a:pt x="46" y="59"/>
                    <a:pt x="45" y="59"/>
                  </a:cubicBezTo>
                  <a:lnTo>
                    <a:pt x="38" y="59"/>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49" name="Freeform 36">
              <a:extLst>
                <a:ext uri="{FF2B5EF4-FFF2-40B4-BE49-F238E27FC236}">
                  <a16:creationId xmlns:a16="http://schemas.microsoft.com/office/drawing/2014/main" id="{07DCECB1-7F81-403E-9767-DCCBBF08EFEB}"/>
                </a:ext>
              </a:extLst>
            </p:cNvPr>
            <p:cNvSpPr>
              <a:spLocks/>
            </p:cNvSpPr>
            <p:nvPr/>
          </p:nvSpPr>
          <p:spPr bwMode="auto">
            <a:xfrm>
              <a:off x="6757988" y="3633788"/>
              <a:ext cx="28575" cy="79375"/>
            </a:xfrm>
            <a:custGeom>
              <a:avLst/>
              <a:gdLst>
                <a:gd name="T0" fmla="*/ 8 w 31"/>
                <a:gd name="T1" fmla="*/ 83 h 83"/>
                <a:gd name="T2" fmla="*/ 8 w 31"/>
                <a:gd name="T3" fmla="*/ 83 h 83"/>
                <a:gd name="T4" fmla="*/ 7 w 31"/>
                <a:gd name="T5" fmla="*/ 82 h 83"/>
                <a:gd name="T6" fmla="*/ 7 w 31"/>
                <a:gd name="T7" fmla="*/ 33 h 83"/>
                <a:gd name="T8" fmla="*/ 6 w 31"/>
                <a:gd name="T9" fmla="*/ 33 h 83"/>
                <a:gd name="T10" fmla="*/ 1 w 31"/>
                <a:gd name="T11" fmla="*/ 33 h 83"/>
                <a:gd name="T12" fmla="*/ 0 w 31"/>
                <a:gd name="T13" fmla="*/ 32 h 83"/>
                <a:gd name="T14" fmla="*/ 0 w 31"/>
                <a:gd name="T15" fmla="*/ 26 h 83"/>
                <a:gd name="T16" fmla="*/ 1 w 31"/>
                <a:gd name="T17" fmla="*/ 24 h 83"/>
                <a:gd name="T18" fmla="*/ 6 w 31"/>
                <a:gd name="T19" fmla="*/ 24 h 83"/>
                <a:gd name="T20" fmla="*/ 7 w 31"/>
                <a:gd name="T21" fmla="*/ 24 h 83"/>
                <a:gd name="T22" fmla="*/ 7 w 31"/>
                <a:gd name="T23" fmla="*/ 19 h 83"/>
                <a:gd name="T24" fmla="*/ 25 w 31"/>
                <a:gd name="T25" fmla="*/ 0 h 83"/>
                <a:gd name="T26" fmla="*/ 30 w 31"/>
                <a:gd name="T27" fmla="*/ 0 h 83"/>
                <a:gd name="T28" fmla="*/ 31 w 31"/>
                <a:gd name="T29" fmla="*/ 1 h 83"/>
                <a:gd name="T30" fmla="*/ 31 w 31"/>
                <a:gd name="T31" fmla="*/ 8 h 83"/>
                <a:gd name="T32" fmla="*/ 30 w 31"/>
                <a:gd name="T33" fmla="*/ 9 h 83"/>
                <a:gd name="T34" fmla="*/ 27 w 31"/>
                <a:gd name="T35" fmla="*/ 9 h 83"/>
                <a:gd name="T36" fmla="*/ 18 w 31"/>
                <a:gd name="T37" fmla="*/ 18 h 83"/>
                <a:gd name="T38" fmla="*/ 18 w 31"/>
                <a:gd name="T39" fmla="*/ 24 h 83"/>
                <a:gd name="T40" fmla="*/ 18 w 31"/>
                <a:gd name="T41" fmla="*/ 24 h 83"/>
                <a:gd name="T42" fmla="*/ 30 w 31"/>
                <a:gd name="T43" fmla="*/ 24 h 83"/>
                <a:gd name="T44" fmla="*/ 31 w 31"/>
                <a:gd name="T45" fmla="*/ 26 h 83"/>
                <a:gd name="T46" fmla="*/ 31 w 31"/>
                <a:gd name="T47" fmla="*/ 32 h 83"/>
                <a:gd name="T48" fmla="*/ 30 w 31"/>
                <a:gd name="T49" fmla="*/ 33 h 83"/>
                <a:gd name="T50" fmla="*/ 18 w 31"/>
                <a:gd name="T51" fmla="*/ 33 h 83"/>
                <a:gd name="T52" fmla="*/ 18 w 31"/>
                <a:gd name="T53" fmla="*/ 33 h 83"/>
                <a:gd name="T54" fmla="*/ 18 w 31"/>
                <a:gd name="T55" fmla="*/ 82 h 83"/>
                <a:gd name="T56" fmla="*/ 16 w 31"/>
                <a:gd name="T57" fmla="*/ 83 h 83"/>
                <a:gd name="T58" fmla="*/ 8 w 31"/>
                <a:gd name="T5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83">
                  <a:moveTo>
                    <a:pt x="8" y="83"/>
                  </a:moveTo>
                  <a:lnTo>
                    <a:pt x="8" y="83"/>
                  </a:lnTo>
                  <a:cubicBezTo>
                    <a:pt x="8" y="83"/>
                    <a:pt x="7" y="83"/>
                    <a:pt x="7" y="82"/>
                  </a:cubicBezTo>
                  <a:lnTo>
                    <a:pt x="7" y="33"/>
                  </a:lnTo>
                  <a:cubicBezTo>
                    <a:pt x="7" y="33"/>
                    <a:pt x="7" y="33"/>
                    <a:pt x="6" y="33"/>
                  </a:cubicBezTo>
                  <a:lnTo>
                    <a:pt x="1" y="33"/>
                  </a:lnTo>
                  <a:cubicBezTo>
                    <a:pt x="1" y="33"/>
                    <a:pt x="0" y="32"/>
                    <a:pt x="0" y="32"/>
                  </a:cubicBezTo>
                  <a:lnTo>
                    <a:pt x="0" y="26"/>
                  </a:lnTo>
                  <a:cubicBezTo>
                    <a:pt x="0" y="25"/>
                    <a:pt x="1" y="24"/>
                    <a:pt x="1" y="24"/>
                  </a:cubicBezTo>
                  <a:lnTo>
                    <a:pt x="6" y="24"/>
                  </a:lnTo>
                  <a:cubicBezTo>
                    <a:pt x="7" y="24"/>
                    <a:pt x="7" y="24"/>
                    <a:pt x="7" y="24"/>
                  </a:cubicBezTo>
                  <a:lnTo>
                    <a:pt x="7" y="19"/>
                  </a:lnTo>
                  <a:cubicBezTo>
                    <a:pt x="7" y="5"/>
                    <a:pt x="13" y="0"/>
                    <a:pt x="25" y="0"/>
                  </a:cubicBezTo>
                  <a:lnTo>
                    <a:pt x="30" y="0"/>
                  </a:lnTo>
                  <a:cubicBezTo>
                    <a:pt x="31" y="0"/>
                    <a:pt x="31" y="0"/>
                    <a:pt x="31" y="1"/>
                  </a:cubicBezTo>
                  <a:lnTo>
                    <a:pt x="31" y="8"/>
                  </a:lnTo>
                  <a:cubicBezTo>
                    <a:pt x="31" y="9"/>
                    <a:pt x="31" y="9"/>
                    <a:pt x="30" y="9"/>
                  </a:cubicBezTo>
                  <a:lnTo>
                    <a:pt x="27" y="9"/>
                  </a:lnTo>
                  <a:cubicBezTo>
                    <a:pt x="19" y="9"/>
                    <a:pt x="18" y="11"/>
                    <a:pt x="18" y="18"/>
                  </a:cubicBezTo>
                  <a:lnTo>
                    <a:pt x="18" y="24"/>
                  </a:lnTo>
                  <a:cubicBezTo>
                    <a:pt x="18" y="24"/>
                    <a:pt x="18" y="24"/>
                    <a:pt x="18" y="24"/>
                  </a:cubicBezTo>
                  <a:lnTo>
                    <a:pt x="30" y="24"/>
                  </a:lnTo>
                  <a:cubicBezTo>
                    <a:pt x="31" y="24"/>
                    <a:pt x="31" y="25"/>
                    <a:pt x="31" y="26"/>
                  </a:cubicBezTo>
                  <a:lnTo>
                    <a:pt x="31" y="32"/>
                  </a:lnTo>
                  <a:cubicBezTo>
                    <a:pt x="31" y="32"/>
                    <a:pt x="31" y="33"/>
                    <a:pt x="30" y="33"/>
                  </a:cubicBezTo>
                  <a:lnTo>
                    <a:pt x="18" y="33"/>
                  </a:lnTo>
                  <a:cubicBezTo>
                    <a:pt x="18" y="33"/>
                    <a:pt x="18" y="33"/>
                    <a:pt x="18" y="33"/>
                  </a:cubicBezTo>
                  <a:lnTo>
                    <a:pt x="18" y="82"/>
                  </a:lnTo>
                  <a:cubicBezTo>
                    <a:pt x="18" y="83"/>
                    <a:pt x="17" y="83"/>
                    <a:pt x="16" y="83"/>
                  </a:cubicBezTo>
                  <a:lnTo>
                    <a:pt x="8"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50" name="Freeform 37">
              <a:extLst>
                <a:ext uri="{FF2B5EF4-FFF2-40B4-BE49-F238E27FC236}">
                  <a16:creationId xmlns:a16="http://schemas.microsoft.com/office/drawing/2014/main" id="{5E99FCDA-544B-4FFF-8F24-7240D992AE4F}"/>
                </a:ext>
              </a:extLst>
            </p:cNvPr>
            <p:cNvSpPr>
              <a:spLocks/>
            </p:cNvSpPr>
            <p:nvPr/>
          </p:nvSpPr>
          <p:spPr bwMode="auto">
            <a:xfrm>
              <a:off x="6796088" y="3656013"/>
              <a:ext cx="46038" cy="60325"/>
            </a:xfrm>
            <a:custGeom>
              <a:avLst/>
              <a:gdLst>
                <a:gd name="T0" fmla="*/ 1 w 49"/>
                <a:gd name="T1" fmla="*/ 53 h 62"/>
                <a:gd name="T2" fmla="*/ 1 w 49"/>
                <a:gd name="T3" fmla="*/ 53 h 62"/>
                <a:gd name="T4" fmla="*/ 1 w 49"/>
                <a:gd name="T5" fmla="*/ 51 h 62"/>
                <a:gd name="T6" fmla="*/ 6 w 49"/>
                <a:gd name="T7" fmla="*/ 46 h 62"/>
                <a:gd name="T8" fmla="*/ 7 w 49"/>
                <a:gd name="T9" fmla="*/ 46 h 62"/>
                <a:gd name="T10" fmla="*/ 26 w 49"/>
                <a:gd name="T11" fmla="*/ 53 h 62"/>
                <a:gd name="T12" fmla="*/ 39 w 49"/>
                <a:gd name="T13" fmla="*/ 44 h 62"/>
                <a:gd name="T14" fmla="*/ 27 w 49"/>
                <a:gd name="T15" fmla="*/ 35 h 62"/>
                <a:gd name="T16" fmla="*/ 21 w 49"/>
                <a:gd name="T17" fmla="*/ 35 h 62"/>
                <a:gd name="T18" fmla="*/ 3 w 49"/>
                <a:gd name="T19" fmla="*/ 18 h 62"/>
                <a:gd name="T20" fmla="*/ 25 w 49"/>
                <a:gd name="T21" fmla="*/ 0 h 62"/>
                <a:gd name="T22" fmla="*/ 46 w 49"/>
                <a:gd name="T23" fmla="*/ 7 h 62"/>
                <a:gd name="T24" fmla="*/ 46 w 49"/>
                <a:gd name="T25" fmla="*/ 8 h 62"/>
                <a:gd name="T26" fmla="*/ 42 w 49"/>
                <a:gd name="T27" fmla="*/ 14 h 62"/>
                <a:gd name="T28" fmla="*/ 40 w 49"/>
                <a:gd name="T29" fmla="*/ 14 h 62"/>
                <a:gd name="T30" fmla="*/ 25 w 49"/>
                <a:gd name="T31" fmla="*/ 9 h 62"/>
                <a:gd name="T32" fmla="*/ 13 w 49"/>
                <a:gd name="T33" fmla="*/ 17 h 62"/>
                <a:gd name="T34" fmla="*/ 25 w 49"/>
                <a:gd name="T35" fmla="*/ 25 h 62"/>
                <a:gd name="T36" fmla="*/ 31 w 49"/>
                <a:gd name="T37" fmla="*/ 26 h 62"/>
                <a:gd name="T38" fmla="*/ 49 w 49"/>
                <a:gd name="T39" fmla="*/ 42 h 62"/>
                <a:gd name="T40" fmla="*/ 25 w 49"/>
                <a:gd name="T41" fmla="*/ 62 h 62"/>
                <a:gd name="T42" fmla="*/ 1 w 49"/>
                <a:gd name="T43"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62">
                  <a:moveTo>
                    <a:pt x="1" y="53"/>
                  </a:moveTo>
                  <a:lnTo>
                    <a:pt x="1" y="53"/>
                  </a:lnTo>
                  <a:cubicBezTo>
                    <a:pt x="0" y="52"/>
                    <a:pt x="0" y="52"/>
                    <a:pt x="1" y="51"/>
                  </a:cubicBezTo>
                  <a:lnTo>
                    <a:pt x="6" y="46"/>
                  </a:lnTo>
                  <a:cubicBezTo>
                    <a:pt x="6" y="45"/>
                    <a:pt x="7" y="45"/>
                    <a:pt x="7" y="46"/>
                  </a:cubicBezTo>
                  <a:cubicBezTo>
                    <a:pt x="12" y="50"/>
                    <a:pt x="19" y="53"/>
                    <a:pt x="26" y="53"/>
                  </a:cubicBezTo>
                  <a:cubicBezTo>
                    <a:pt x="34" y="53"/>
                    <a:pt x="39" y="49"/>
                    <a:pt x="39" y="44"/>
                  </a:cubicBezTo>
                  <a:cubicBezTo>
                    <a:pt x="39" y="39"/>
                    <a:pt x="36" y="36"/>
                    <a:pt x="27" y="35"/>
                  </a:cubicBezTo>
                  <a:lnTo>
                    <a:pt x="21" y="35"/>
                  </a:lnTo>
                  <a:cubicBezTo>
                    <a:pt x="9" y="33"/>
                    <a:pt x="3" y="28"/>
                    <a:pt x="3" y="18"/>
                  </a:cubicBezTo>
                  <a:cubicBezTo>
                    <a:pt x="3" y="7"/>
                    <a:pt x="11" y="0"/>
                    <a:pt x="25" y="0"/>
                  </a:cubicBezTo>
                  <a:cubicBezTo>
                    <a:pt x="34" y="0"/>
                    <a:pt x="41" y="3"/>
                    <a:pt x="46" y="7"/>
                  </a:cubicBezTo>
                  <a:cubicBezTo>
                    <a:pt x="47" y="7"/>
                    <a:pt x="47" y="8"/>
                    <a:pt x="46" y="8"/>
                  </a:cubicBezTo>
                  <a:lnTo>
                    <a:pt x="42" y="14"/>
                  </a:lnTo>
                  <a:cubicBezTo>
                    <a:pt x="42" y="14"/>
                    <a:pt x="41" y="14"/>
                    <a:pt x="40" y="14"/>
                  </a:cubicBezTo>
                  <a:cubicBezTo>
                    <a:pt x="37" y="11"/>
                    <a:pt x="31" y="9"/>
                    <a:pt x="25" y="9"/>
                  </a:cubicBezTo>
                  <a:cubicBezTo>
                    <a:pt x="17" y="9"/>
                    <a:pt x="13" y="12"/>
                    <a:pt x="13" y="17"/>
                  </a:cubicBezTo>
                  <a:cubicBezTo>
                    <a:pt x="13" y="22"/>
                    <a:pt x="16" y="24"/>
                    <a:pt x="25" y="25"/>
                  </a:cubicBezTo>
                  <a:lnTo>
                    <a:pt x="31" y="26"/>
                  </a:lnTo>
                  <a:cubicBezTo>
                    <a:pt x="43" y="27"/>
                    <a:pt x="49" y="33"/>
                    <a:pt x="49" y="42"/>
                  </a:cubicBezTo>
                  <a:cubicBezTo>
                    <a:pt x="49" y="54"/>
                    <a:pt x="40" y="62"/>
                    <a:pt x="25" y="62"/>
                  </a:cubicBezTo>
                  <a:cubicBezTo>
                    <a:pt x="14" y="62"/>
                    <a:pt x="5" y="57"/>
                    <a:pt x="1" y="53"/>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51" name="Freeform 38">
              <a:extLst>
                <a:ext uri="{FF2B5EF4-FFF2-40B4-BE49-F238E27FC236}">
                  <a16:creationId xmlns:a16="http://schemas.microsoft.com/office/drawing/2014/main" id="{7D2F858D-AB57-4ED0-920E-8244E6279D7A}"/>
                </a:ext>
              </a:extLst>
            </p:cNvPr>
            <p:cNvSpPr>
              <a:spLocks noEditPoints="1"/>
            </p:cNvSpPr>
            <p:nvPr/>
          </p:nvSpPr>
          <p:spPr bwMode="auto">
            <a:xfrm>
              <a:off x="6858000" y="3633788"/>
              <a:ext cx="9525" cy="79375"/>
            </a:xfrm>
            <a:custGeom>
              <a:avLst/>
              <a:gdLst>
                <a:gd name="T0" fmla="*/ 2 w 11"/>
                <a:gd name="T1" fmla="*/ 83 h 83"/>
                <a:gd name="T2" fmla="*/ 2 w 11"/>
                <a:gd name="T3" fmla="*/ 83 h 83"/>
                <a:gd name="T4" fmla="*/ 0 w 11"/>
                <a:gd name="T5" fmla="*/ 82 h 83"/>
                <a:gd name="T6" fmla="*/ 0 w 11"/>
                <a:gd name="T7" fmla="*/ 26 h 83"/>
                <a:gd name="T8" fmla="*/ 2 w 11"/>
                <a:gd name="T9" fmla="*/ 24 h 83"/>
                <a:gd name="T10" fmla="*/ 10 w 11"/>
                <a:gd name="T11" fmla="*/ 24 h 83"/>
                <a:gd name="T12" fmla="*/ 11 w 11"/>
                <a:gd name="T13" fmla="*/ 26 h 83"/>
                <a:gd name="T14" fmla="*/ 11 w 11"/>
                <a:gd name="T15" fmla="*/ 82 h 83"/>
                <a:gd name="T16" fmla="*/ 10 w 11"/>
                <a:gd name="T17" fmla="*/ 83 h 83"/>
                <a:gd name="T18" fmla="*/ 2 w 11"/>
                <a:gd name="T19" fmla="*/ 83 h 83"/>
                <a:gd name="T20" fmla="*/ 1 w 11"/>
                <a:gd name="T21" fmla="*/ 11 h 83"/>
                <a:gd name="T22" fmla="*/ 1 w 11"/>
                <a:gd name="T23" fmla="*/ 11 h 83"/>
                <a:gd name="T24" fmla="*/ 0 w 11"/>
                <a:gd name="T25" fmla="*/ 10 h 83"/>
                <a:gd name="T26" fmla="*/ 0 w 11"/>
                <a:gd name="T27" fmla="*/ 1 h 83"/>
                <a:gd name="T28" fmla="*/ 1 w 11"/>
                <a:gd name="T29" fmla="*/ 0 h 83"/>
                <a:gd name="T30" fmla="*/ 10 w 11"/>
                <a:gd name="T31" fmla="*/ 0 h 83"/>
                <a:gd name="T32" fmla="*/ 11 w 11"/>
                <a:gd name="T33" fmla="*/ 1 h 83"/>
                <a:gd name="T34" fmla="*/ 11 w 11"/>
                <a:gd name="T35" fmla="*/ 10 h 83"/>
                <a:gd name="T36" fmla="*/ 10 w 11"/>
                <a:gd name="T37" fmla="*/ 11 h 83"/>
                <a:gd name="T38" fmla="*/ 1 w 11"/>
                <a:gd name="T3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83">
                  <a:moveTo>
                    <a:pt x="2" y="83"/>
                  </a:moveTo>
                  <a:lnTo>
                    <a:pt x="2" y="83"/>
                  </a:lnTo>
                  <a:cubicBezTo>
                    <a:pt x="1" y="83"/>
                    <a:pt x="0" y="83"/>
                    <a:pt x="0" y="82"/>
                  </a:cubicBezTo>
                  <a:lnTo>
                    <a:pt x="0" y="26"/>
                  </a:lnTo>
                  <a:cubicBezTo>
                    <a:pt x="0" y="25"/>
                    <a:pt x="1" y="24"/>
                    <a:pt x="2" y="24"/>
                  </a:cubicBezTo>
                  <a:lnTo>
                    <a:pt x="10" y="24"/>
                  </a:lnTo>
                  <a:cubicBezTo>
                    <a:pt x="10" y="24"/>
                    <a:pt x="11" y="25"/>
                    <a:pt x="11" y="26"/>
                  </a:cubicBezTo>
                  <a:lnTo>
                    <a:pt x="11" y="82"/>
                  </a:lnTo>
                  <a:cubicBezTo>
                    <a:pt x="11" y="83"/>
                    <a:pt x="10" y="83"/>
                    <a:pt x="10" y="83"/>
                  </a:cubicBezTo>
                  <a:lnTo>
                    <a:pt x="2" y="83"/>
                  </a:lnTo>
                  <a:close/>
                  <a:moveTo>
                    <a:pt x="1" y="11"/>
                  </a:moveTo>
                  <a:lnTo>
                    <a:pt x="1" y="11"/>
                  </a:lnTo>
                  <a:cubicBezTo>
                    <a:pt x="1" y="11"/>
                    <a:pt x="0" y="11"/>
                    <a:pt x="0" y="10"/>
                  </a:cubicBezTo>
                  <a:lnTo>
                    <a:pt x="0" y="1"/>
                  </a:lnTo>
                  <a:cubicBezTo>
                    <a:pt x="0" y="0"/>
                    <a:pt x="1" y="0"/>
                    <a:pt x="1" y="0"/>
                  </a:cubicBezTo>
                  <a:lnTo>
                    <a:pt x="10" y="0"/>
                  </a:lnTo>
                  <a:cubicBezTo>
                    <a:pt x="11" y="0"/>
                    <a:pt x="11" y="0"/>
                    <a:pt x="11" y="1"/>
                  </a:cubicBezTo>
                  <a:lnTo>
                    <a:pt x="11" y="10"/>
                  </a:lnTo>
                  <a:cubicBezTo>
                    <a:pt x="11" y="11"/>
                    <a:pt x="11" y="11"/>
                    <a:pt x="10" y="11"/>
                  </a:cubicBezTo>
                  <a:lnTo>
                    <a:pt x="1" y="11"/>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52" name="Freeform 39">
              <a:extLst>
                <a:ext uri="{FF2B5EF4-FFF2-40B4-BE49-F238E27FC236}">
                  <a16:creationId xmlns:a16="http://schemas.microsoft.com/office/drawing/2014/main" id="{630BFCF3-E59C-459E-8129-EB6A5B8020BE}"/>
                </a:ext>
              </a:extLst>
            </p:cNvPr>
            <p:cNvSpPr>
              <a:spLocks/>
            </p:cNvSpPr>
            <p:nvPr/>
          </p:nvSpPr>
          <p:spPr bwMode="auto">
            <a:xfrm>
              <a:off x="6884988" y="3656013"/>
              <a:ext cx="42863" cy="60325"/>
            </a:xfrm>
            <a:custGeom>
              <a:avLst/>
              <a:gdLst>
                <a:gd name="T0" fmla="*/ 2 w 45"/>
                <a:gd name="T1" fmla="*/ 16 h 62"/>
                <a:gd name="T2" fmla="*/ 2 w 45"/>
                <a:gd name="T3" fmla="*/ 16 h 62"/>
                <a:gd name="T4" fmla="*/ 25 w 45"/>
                <a:gd name="T5" fmla="*/ 0 h 62"/>
                <a:gd name="T6" fmla="*/ 45 w 45"/>
                <a:gd name="T7" fmla="*/ 10 h 62"/>
                <a:gd name="T8" fmla="*/ 45 w 45"/>
                <a:gd name="T9" fmla="*/ 12 h 62"/>
                <a:gd name="T10" fmla="*/ 39 w 45"/>
                <a:gd name="T11" fmla="*/ 16 h 62"/>
                <a:gd name="T12" fmla="*/ 38 w 45"/>
                <a:gd name="T13" fmla="*/ 16 h 62"/>
                <a:gd name="T14" fmla="*/ 25 w 45"/>
                <a:gd name="T15" fmla="*/ 10 h 62"/>
                <a:gd name="T16" fmla="*/ 12 w 45"/>
                <a:gd name="T17" fmla="*/ 19 h 62"/>
                <a:gd name="T18" fmla="*/ 10 w 45"/>
                <a:gd name="T19" fmla="*/ 31 h 62"/>
                <a:gd name="T20" fmla="*/ 12 w 45"/>
                <a:gd name="T21" fmla="*/ 43 h 62"/>
                <a:gd name="T22" fmla="*/ 25 w 45"/>
                <a:gd name="T23" fmla="*/ 52 h 62"/>
                <a:gd name="T24" fmla="*/ 38 w 45"/>
                <a:gd name="T25" fmla="*/ 46 h 62"/>
                <a:gd name="T26" fmla="*/ 39 w 45"/>
                <a:gd name="T27" fmla="*/ 46 h 62"/>
                <a:gd name="T28" fmla="*/ 45 w 45"/>
                <a:gd name="T29" fmla="*/ 50 h 62"/>
                <a:gd name="T30" fmla="*/ 45 w 45"/>
                <a:gd name="T31" fmla="*/ 52 h 62"/>
                <a:gd name="T32" fmla="*/ 25 w 45"/>
                <a:gd name="T33" fmla="*/ 62 h 62"/>
                <a:gd name="T34" fmla="*/ 2 w 45"/>
                <a:gd name="T35" fmla="*/ 46 h 62"/>
                <a:gd name="T36" fmla="*/ 0 w 45"/>
                <a:gd name="T37" fmla="*/ 31 h 62"/>
                <a:gd name="T38" fmla="*/ 2 w 45"/>
                <a:gd name="T39"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62">
                  <a:moveTo>
                    <a:pt x="2" y="16"/>
                  </a:moveTo>
                  <a:lnTo>
                    <a:pt x="2" y="16"/>
                  </a:lnTo>
                  <a:cubicBezTo>
                    <a:pt x="5" y="6"/>
                    <a:pt x="14" y="0"/>
                    <a:pt x="25" y="0"/>
                  </a:cubicBezTo>
                  <a:cubicBezTo>
                    <a:pt x="34" y="0"/>
                    <a:pt x="41" y="4"/>
                    <a:pt x="45" y="10"/>
                  </a:cubicBezTo>
                  <a:cubicBezTo>
                    <a:pt x="45" y="11"/>
                    <a:pt x="45" y="11"/>
                    <a:pt x="45" y="12"/>
                  </a:cubicBezTo>
                  <a:lnTo>
                    <a:pt x="39" y="16"/>
                  </a:lnTo>
                  <a:cubicBezTo>
                    <a:pt x="39" y="17"/>
                    <a:pt x="38" y="17"/>
                    <a:pt x="38" y="16"/>
                  </a:cubicBezTo>
                  <a:cubicBezTo>
                    <a:pt x="34" y="12"/>
                    <a:pt x="31" y="10"/>
                    <a:pt x="25" y="10"/>
                  </a:cubicBezTo>
                  <a:cubicBezTo>
                    <a:pt x="18" y="10"/>
                    <a:pt x="14" y="13"/>
                    <a:pt x="12" y="19"/>
                  </a:cubicBezTo>
                  <a:cubicBezTo>
                    <a:pt x="11" y="22"/>
                    <a:pt x="10" y="26"/>
                    <a:pt x="10" y="31"/>
                  </a:cubicBezTo>
                  <a:cubicBezTo>
                    <a:pt x="10" y="36"/>
                    <a:pt x="11" y="40"/>
                    <a:pt x="12" y="43"/>
                  </a:cubicBezTo>
                  <a:cubicBezTo>
                    <a:pt x="14" y="49"/>
                    <a:pt x="18" y="52"/>
                    <a:pt x="25" y="52"/>
                  </a:cubicBezTo>
                  <a:cubicBezTo>
                    <a:pt x="31" y="52"/>
                    <a:pt x="34" y="50"/>
                    <a:pt x="38" y="46"/>
                  </a:cubicBezTo>
                  <a:cubicBezTo>
                    <a:pt x="38" y="45"/>
                    <a:pt x="39" y="45"/>
                    <a:pt x="39" y="46"/>
                  </a:cubicBezTo>
                  <a:lnTo>
                    <a:pt x="45" y="50"/>
                  </a:lnTo>
                  <a:cubicBezTo>
                    <a:pt x="45" y="51"/>
                    <a:pt x="45" y="51"/>
                    <a:pt x="45" y="52"/>
                  </a:cubicBezTo>
                  <a:cubicBezTo>
                    <a:pt x="41" y="58"/>
                    <a:pt x="34" y="62"/>
                    <a:pt x="25" y="62"/>
                  </a:cubicBezTo>
                  <a:cubicBezTo>
                    <a:pt x="14" y="62"/>
                    <a:pt x="5" y="56"/>
                    <a:pt x="2" y="46"/>
                  </a:cubicBezTo>
                  <a:cubicBezTo>
                    <a:pt x="0" y="42"/>
                    <a:pt x="0" y="38"/>
                    <a:pt x="0" y="31"/>
                  </a:cubicBezTo>
                  <a:cubicBezTo>
                    <a:pt x="0" y="24"/>
                    <a:pt x="0" y="19"/>
                    <a:pt x="2" y="16"/>
                  </a:cubicBez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53" name="Freeform 40">
              <a:extLst>
                <a:ext uri="{FF2B5EF4-FFF2-40B4-BE49-F238E27FC236}">
                  <a16:creationId xmlns:a16="http://schemas.microsoft.com/office/drawing/2014/main" id="{634C480F-0062-43BA-A7A6-C9FCBF3DD914}"/>
                </a:ext>
              </a:extLst>
            </p:cNvPr>
            <p:cNvSpPr>
              <a:spLocks/>
            </p:cNvSpPr>
            <p:nvPr/>
          </p:nvSpPr>
          <p:spPr bwMode="auto">
            <a:xfrm>
              <a:off x="6943725" y="3633788"/>
              <a:ext cx="44450" cy="79375"/>
            </a:xfrm>
            <a:custGeom>
              <a:avLst/>
              <a:gdLst>
                <a:gd name="T0" fmla="*/ 38 w 47"/>
                <a:gd name="T1" fmla="*/ 83 h 83"/>
                <a:gd name="T2" fmla="*/ 38 w 47"/>
                <a:gd name="T3" fmla="*/ 83 h 83"/>
                <a:gd name="T4" fmla="*/ 37 w 47"/>
                <a:gd name="T5" fmla="*/ 82 h 83"/>
                <a:gd name="T6" fmla="*/ 37 w 47"/>
                <a:gd name="T7" fmla="*/ 48 h 83"/>
                <a:gd name="T8" fmla="*/ 24 w 47"/>
                <a:gd name="T9" fmla="*/ 33 h 83"/>
                <a:gd name="T10" fmla="*/ 10 w 47"/>
                <a:gd name="T11" fmla="*/ 47 h 83"/>
                <a:gd name="T12" fmla="*/ 10 w 47"/>
                <a:gd name="T13" fmla="*/ 82 h 83"/>
                <a:gd name="T14" fmla="*/ 9 w 47"/>
                <a:gd name="T15" fmla="*/ 83 h 83"/>
                <a:gd name="T16" fmla="*/ 1 w 47"/>
                <a:gd name="T17" fmla="*/ 83 h 83"/>
                <a:gd name="T18" fmla="*/ 0 w 47"/>
                <a:gd name="T19" fmla="*/ 82 h 83"/>
                <a:gd name="T20" fmla="*/ 0 w 47"/>
                <a:gd name="T21" fmla="*/ 1 h 83"/>
                <a:gd name="T22" fmla="*/ 1 w 47"/>
                <a:gd name="T23" fmla="*/ 0 h 83"/>
                <a:gd name="T24" fmla="*/ 9 w 47"/>
                <a:gd name="T25" fmla="*/ 0 h 83"/>
                <a:gd name="T26" fmla="*/ 10 w 47"/>
                <a:gd name="T27" fmla="*/ 1 h 83"/>
                <a:gd name="T28" fmla="*/ 10 w 47"/>
                <a:gd name="T29" fmla="*/ 31 h 83"/>
                <a:gd name="T30" fmla="*/ 10 w 47"/>
                <a:gd name="T31" fmla="*/ 31 h 83"/>
                <a:gd name="T32" fmla="*/ 27 w 47"/>
                <a:gd name="T33" fmla="*/ 23 h 83"/>
                <a:gd name="T34" fmla="*/ 47 w 47"/>
                <a:gd name="T35" fmla="*/ 45 h 83"/>
                <a:gd name="T36" fmla="*/ 47 w 47"/>
                <a:gd name="T37" fmla="*/ 82 h 83"/>
                <a:gd name="T38" fmla="*/ 46 w 47"/>
                <a:gd name="T39" fmla="*/ 83 h 83"/>
                <a:gd name="T40" fmla="*/ 38 w 47"/>
                <a:gd name="T4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3">
                  <a:moveTo>
                    <a:pt x="38" y="83"/>
                  </a:moveTo>
                  <a:lnTo>
                    <a:pt x="38" y="83"/>
                  </a:lnTo>
                  <a:cubicBezTo>
                    <a:pt x="37" y="83"/>
                    <a:pt x="37" y="83"/>
                    <a:pt x="37" y="82"/>
                  </a:cubicBezTo>
                  <a:lnTo>
                    <a:pt x="37" y="48"/>
                  </a:lnTo>
                  <a:cubicBezTo>
                    <a:pt x="37" y="38"/>
                    <a:pt x="33" y="33"/>
                    <a:pt x="24" y="33"/>
                  </a:cubicBezTo>
                  <a:cubicBezTo>
                    <a:pt x="16" y="33"/>
                    <a:pt x="10" y="38"/>
                    <a:pt x="10" y="47"/>
                  </a:cubicBezTo>
                  <a:lnTo>
                    <a:pt x="10" y="82"/>
                  </a:lnTo>
                  <a:cubicBezTo>
                    <a:pt x="10" y="83"/>
                    <a:pt x="10" y="83"/>
                    <a:pt x="9" y="83"/>
                  </a:cubicBezTo>
                  <a:lnTo>
                    <a:pt x="1" y="83"/>
                  </a:lnTo>
                  <a:cubicBezTo>
                    <a:pt x="0" y="83"/>
                    <a:pt x="0" y="83"/>
                    <a:pt x="0" y="82"/>
                  </a:cubicBezTo>
                  <a:lnTo>
                    <a:pt x="0" y="1"/>
                  </a:lnTo>
                  <a:cubicBezTo>
                    <a:pt x="0" y="0"/>
                    <a:pt x="0" y="0"/>
                    <a:pt x="1" y="0"/>
                  </a:cubicBezTo>
                  <a:lnTo>
                    <a:pt x="9" y="0"/>
                  </a:lnTo>
                  <a:cubicBezTo>
                    <a:pt x="10" y="0"/>
                    <a:pt x="10" y="0"/>
                    <a:pt x="10" y="1"/>
                  </a:cubicBezTo>
                  <a:lnTo>
                    <a:pt x="10" y="31"/>
                  </a:lnTo>
                  <a:lnTo>
                    <a:pt x="10" y="31"/>
                  </a:lnTo>
                  <a:cubicBezTo>
                    <a:pt x="13" y="26"/>
                    <a:pt x="19" y="23"/>
                    <a:pt x="27" y="23"/>
                  </a:cubicBezTo>
                  <a:cubicBezTo>
                    <a:pt x="40" y="23"/>
                    <a:pt x="47" y="32"/>
                    <a:pt x="47" y="45"/>
                  </a:cubicBezTo>
                  <a:lnTo>
                    <a:pt x="47" y="82"/>
                  </a:lnTo>
                  <a:cubicBezTo>
                    <a:pt x="47" y="83"/>
                    <a:pt x="47" y="83"/>
                    <a:pt x="46" y="83"/>
                  </a:cubicBezTo>
                  <a:lnTo>
                    <a:pt x="38" y="83"/>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sp>
          <p:nvSpPr>
            <p:cNvPr id="54" name="Freeform 41">
              <a:extLst>
                <a:ext uri="{FF2B5EF4-FFF2-40B4-BE49-F238E27FC236}">
                  <a16:creationId xmlns:a16="http://schemas.microsoft.com/office/drawing/2014/main" id="{B365FEB4-C5AB-4206-97A5-844D7B9D95E4}"/>
                </a:ext>
              </a:extLst>
            </p:cNvPr>
            <p:cNvSpPr>
              <a:spLocks/>
            </p:cNvSpPr>
            <p:nvPr/>
          </p:nvSpPr>
          <p:spPr bwMode="auto">
            <a:xfrm>
              <a:off x="7002463" y="3638550"/>
              <a:ext cx="26988" cy="76200"/>
            </a:xfrm>
            <a:custGeom>
              <a:avLst/>
              <a:gdLst>
                <a:gd name="T0" fmla="*/ 23 w 29"/>
                <a:gd name="T1" fmla="*/ 78 h 78"/>
                <a:gd name="T2" fmla="*/ 23 w 29"/>
                <a:gd name="T3" fmla="*/ 78 h 78"/>
                <a:gd name="T4" fmla="*/ 7 w 29"/>
                <a:gd name="T5" fmla="*/ 61 h 78"/>
                <a:gd name="T6" fmla="*/ 7 w 29"/>
                <a:gd name="T7" fmla="*/ 27 h 78"/>
                <a:gd name="T8" fmla="*/ 7 w 29"/>
                <a:gd name="T9" fmla="*/ 27 h 78"/>
                <a:gd name="T10" fmla="*/ 2 w 29"/>
                <a:gd name="T11" fmla="*/ 27 h 78"/>
                <a:gd name="T12" fmla="*/ 0 w 29"/>
                <a:gd name="T13" fmla="*/ 26 h 78"/>
                <a:gd name="T14" fmla="*/ 0 w 29"/>
                <a:gd name="T15" fmla="*/ 20 h 78"/>
                <a:gd name="T16" fmla="*/ 2 w 29"/>
                <a:gd name="T17" fmla="*/ 18 h 78"/>
                <a:gd name="T18" fmla="*/ 7 w 29"/>
                <a:gd name="T19" fmla="*/ 18 h 78"/>
                <a:gd name="T20" fmla="*/ 7 w 29"/>
                <a:gd name="T21" fmla="*/ 18 h 78"/>
                <a:gd name="T22" fmla="*/ 7 w 29"/>
                <a:gd name="T23" fmla="*/ 1 h 78"/>
                <a:gd name="T24" fmla="*/ 9 w 29"/>
                <a:gd name="T25" fmla="*/ 0 h 78"/>
                <a:gd name="T26" fmla="*/ 17 w 29"/>
                <a:gd name="T27" fmla="*/ 0 h 78"/>
                <a:gd name="T28" fmla="*/ 18 w 29"/>
                <a:gd name="T29" fmla="*/ 1 h 78"/>
                <a:gd name="T30" fmla="*/ 18 w 29"/>
                <a:gd name="T31" fmla="*/ 18 h 78"/>
                <a:gd name="T32" fmla="*/ 18 w 29"/>
                <a:gd name="T33" fmla="*/ 18 h 78"/>
                <a:gd name="T34" fmla="*/ 28 w 29"/>
                <a:gd name="T35" fmla="*/ 18 h 78"/>
                <a:gd name="T36" fmla="*/ 29 w 29"/>
                <a:gd name="T37" fmla="*/ 20 h 78"/>
                <a:gd name="T38" fmla="*/ 29 w 29"/>
                <a:gd name="T39" fmla="*/ 26 h 78"/>
                <a:gd name="T40" fmla="*/ 28 w 29"/>
                <a:gd name="T41" fmla="*/ 27 h 78"/>
                <a:gd name="T42" fmla="*/ 18 w 29"/>
                <a:gd name="T43" fmla="*/ 27 h 78"/>
                <a:gd name="T44" fmla="*/ 18 w 29"/>
                <a:gd name="T45" fmla="*/ 27 h 78"/>
                <a:gd name="T46" fmla="*/ 18 w 29"/>
                <a:gd name="T47" fmla="*/ 61 h 78"/>
                <a:gd name="T48" fmla="*/ 25 w 29"/>
                <a:gd name="T49" fmla="*/ 68 h 78"/>
                <a:gd name="T50" fmla="*/ 28 w 29"/>
                <a:gd name="T51" fmla="*/ 68 h 78"/>
                <a:gd name="T52" fmla="*/ 29 w 29"/>
                <a:gd name="T53" fmla="*/ 70 h 78"/>
                <a:gd name="T54" fmla="*/ 29 w 29"/>
                <a:gd name="T55" fmla="*/ 77 h 78"/>
                <a:gd name="T56" fmla="*/ 28 w 29"/>
                <a:gd name="T57" fmla="*/ 78 h 78"/>
                <a:gd name="T58" fmla="*/ 23 w 29"/>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23" y="78"/>
                  </a:moveTo>
                  <a:lnTo>
                    <a:pt x="23" y="78"/>
                  </a:lnTo>
                  <a:cubicBezTo>
                    <a:pt x="12" y="78"/>
                    <a:pt x="7" y="73"/>
                    <a:pt x="7" y="61"/>
                  </a:cubicBezTo>
                  <a:lnTo>
                    <a:pt x="7" y="27"/>
                  </a:lnTo>
                  <a:cubicBezTo>
                    <a:pt x="7" y="27"/>
                    <a:pt x="7" y="27"/>
                    <a:pt x="7" y="27"/>
                  </a:cubicBezTo>
                  <a:lnTo>
                    <a:pt x="2" y="27"/>
                  </a:lnTo>
                  <a:cubicBezTo>
                    <a:pt x="1" y="27"/>
                    <a:pt x="0" y="26"/>
                    <a:pt x="0" y="26"/>
                  </a:cubicBezTo>
                  <a:lnTo>
                    <a:pt x="0" y="20"/>
                  </a:lnTo>
                  <a:cubicBezTo>
                    <a:pt x="0" y="19"/>
                    <a:pt x="1" y="18"/>
                    <a:pt x="2" y="18"/>
                  </a:cubicBezTo>
                  <a:lnTo>
                    <a:pt x="7" y="18"/>
                  </a:lnTo>
                  <a:cubicBezTo>
                    <a:pt x="7" y="18"/>
                    <a:pt x="7" y="18"/>
                    <a:pt x="7" y="18"/>
                  </a:cubicBezTo>
                  <a:lnTo>
                    <a:pt x="7" y="1"/>
                  </a:lnTo>
                  <a:cubicBezTo>
                    <a:pt x="7" y="0"/>
                    <a:pt x="8" y="0"/>
                    <a:pt x="9" y="0"/>
                  </a:cubicBezTo>
                  <a:lnTo>
                    <a:pt x="17" y="0"/>
                  </a:lnTo>
                  <a:cubicBezTo>
                    <a:pt x="17" y="0"/>
                    <a:pt x="18" y="0"/>
                    <a:pt x="18" y="1"/>
                  </a:cubicBezTo>
                  <a:lnTo>
                    <a:pt x="18" y="18"/>
                  </a:lnTo>
                  <a:cubicBezTo>
                    <a:pt x="18" y="18"/>
                    <a:pt x="18" y="18"/>
                    <a:pt x="18" y="18"/>
                  </a:cubicBezTo>
                  <a:lnTo>
                    <a:pt x="28" y="18"/>
                  </a:lnTo>
                  <a:cubicBezTo>
                    <a:pt x="29" y="18"/>
                    <a:pt x="29" y="19"/>
                    <a:pt x="29" y="20"/>
                  </a:cubicBezTo>
                  <a:lnTo>
                    <a:pt x="29" y="26"/>
                  </a:lnTo>
                  <a:cubicBezTo>
                    <a:pt x="29" y="26"/>
                    <a:pt x="29" y="27"/>
                    <a:pt x="28" y="27"/>
                  </a:cubicBezTo>
                  <a:lnTo>
                    <a:pt x="18" y="27"/>
                  </a:lnTo>
                  <a:cubicBezTo>
                    <a:pt x="18" y="27"/>
                    <a:pt x="18" y="27"/>
                    <a:pt x="18" y="27"/>
                  </a:cubicBezTo>
                  <a:lnTo>
                    <a:pt x="18" y="61"/>
                  </a:lnTo>
                  <a:cubicBezTo>
                    <a:pt x="18" y="67"/>
                    <a:pt x="20" y="68"/>
                    <a:pt x="25" y="68"/>
                  </a:cubicBezTo>
                  <a:lnTo>
                    <a:pt x="28" y="68"/>
                  </a:lnTo>
                  <a:cubicBezTo>
                    <a:pt x="29" y="68"/>
                    <a:pt x="29" y="69"/>
                    <a:pt x="29" y="70"/>
                  </a:cubicBezTo>
                  <a:lnTo>
                    <a:pt x="29" y="77"/>
                  </a:lnTo>
                  <a:cubicBezTo>
                    <a:pt x="29" y="78"/>
                    <a:pt x="29" y="78"/>
                    <a:pt x="28" y="78"/>
                  </a:cubicBezTo>
                  <a:lnTo>
                    <a:pt x="23" y="78"/>
                  </a:lnTo>
                  <a:close/>
                </a:path>
              </a:pathLst>
            </a:custGeom>
            <a:solidFill>
              <a:srgbClr val="3C50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1800"/>
            </a:p>
          </p:txBody>
        </p:sp>
      </p:grpSp>
      <p:sp>
        <p:nvSpPr>
          <p:cNvPr id="56" name="Untertitel 2">
            <a:extLst>
              <a:ext uri="{FF2B5EF4-FFF2-40B4-BE49-F238E27FC236}">
                <a16:creationId xmlns:a16="http://schemas.microsoft.com/office/drawing/2014/main" id="{E483A21D-5983-44C6-BC0C-72B0926B71E3}"/>
              </a:ext>
            </a:extLst>
          </p:cNvPr>
          <p:cNvSpPr>
            <a:spLocks noGrp="1"/>
          </p:cNvSpPr>
          <p:nvPr>
            <p:ph type="subTitle" idx="10" hasCustomPrompt="1"/>
          </p:nvPr>
        </p:nvSpPr>
        <p:spPr>
          <a:xfrm>
            <a:off x="382613" y="3953423"/>
            <a:ext cx="8106612" cy="2591192"/>
          </a:xfrm>
        </p:spPr>
        <p:txBody>
          <a:bodyPr anchor="b"/>
          <a:lstStyle>
            <a:lvl1pPr marL="0" indent="0" algn="l">
              <a:lnSpc>
                <a:spcPct val="110000"/>
              </a:lnSpc>
              <a:buNone/>
              <a:defRPr sz="1500" b="0" spc="30" baseline="0">
                <a:solidFill>
                  <a:srgbClr val="47526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CH" noProof="0" dirty="0"/>
              <a:t>Vorname Name des Autors</a:t>
            </a:r>
          </a:p>
          <a:p>
            <a:r>
              <a:rPr lang="de-CH" dirty="0"/>
              <a:t>Funktion und/oder Position</a:t>
            </a:r>
          </a:p>
        </p:txBody>
      </p:sp>
      <p:sp>
        <p:nvSpPr>
          <p:cNvPr id="5" name="Textplatzhalter 4">
            <a:extLst>
              <a:ext uri="{FF2B5EF4-FFF2-40B4-BE49-F238E27FC236}">
                <a16:creationId xmlns:a16="http://schemas.microsoft.com/office/drawing/2014/main" id="{D797FBA1-E5A8-40FA-8D09-69CC634DC571}"/>
              </a:ext>
            </a:extLst>
          </p:cNvPr>
          <p:cNvSpPr>
            <a:spLocks noGrp="1"/>
          </p:cNvSpPr>
          <p:nvPr>
            <p:ph type="body" sz="quarter" idx="11" hasCustomPrompt="1"/>
          </p:nvPr>
        </p:nvSpPr>
        <p:spPr>
          <a:xfrm>
            <a:off x="376990" y="2988366"/>
            <a:ext cx="11438465" cy="744537"/>
          </a:xfrm>
        </p:spPr>
        <p:txBody>
          <a:bodyPr/>
          <a:lstStyle>
            <a:lvl1pPr>
              <a:defRPr sz="2100">
                <a:solidFill>
                  <a:srgbClr val="47526E"/>
                </a:solidFill>
              </a:defRPr>
            </a:lvl1pPr>
            <a:lvl2pPr marL="0" indent="0">
              <a:buNone/>
              <a:defRPr sz="2100"/>
            </a:lvl2pPr>
            <a:lvl3pPr>
              <a:defRPr sz="2100"/>
            </a:lvl3pPr>
            <a:lvl4pPr>
              <a:defRPr sz="2100"/>
            </a:lvl4pPr>
            <a:lvl5pPr>
              <a:defRPr sz="2100"/>
            </a:lvl5pPr>
          </a:lstStyle>
          <a:p>
            <a:pPr lvl="0"/>
            <a:r>
              <a:rPr lang="de-CH"/>
              <a:t>Untertitel</a:t>
            </a:r>
          </a:p>
          <a:p>
            <a:pPr lvl="1"/>
            <a:endParaRPr lang="de-CH" dirty="0"/>
          </a:p>
        </p:txBody>
      </p:sp>
    </p:spTree>
    <p:extLst>
      <p:ext uri="{BB962C8B-B14F-4D97-AF65-F5344CB8AC3E}">
        <p14:creationId xmlns:p14="http://schemas.microsoft.com/office/powerpoint/2010/main" val="468431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7D755A"/>
                </a:solidFill>
              </a:defRPr>
            </a:lvl1pPr>
          </a:lstStyle>
          <a:p>
            <a:r>
              <a:rPr lang="de-CH"/>
              <a:t>Titelmasterformat durch Klicken bearbeiten</a:t>
            </a:r>
            <a:endParaRPr lang="de-CH" dirty="0"/>
          </a:p>
        </p:txBody>
      </p:sp>
      <p:sp>
        <p:nvSpPr>
          <p:cNvPr id="3" name="Inhaltsplatzhalter 2"/>
          <p:cNvSpPr>
            <a:spLocks noGrp="1"/>
          </p:cNvSpPr>
          <p:nvPr>
            <p:ph idx="1" hasCustomPrompt="1"/>
          </p:nvPr>
        </p:nvSpPr>
        <p:spPr/>
        <p:txBody>
          <a:bodyPr/>
          <a:lstStyle>
            <a:lvl1pPr>
              <a:defRPr>
                <a:solidFill>
                  <a:srgbClr val="47526E"/>
                </a:solidFill>
              </a:defRPr>
            </a:lvl1pPr>
            <a:lvl2pPr marL="233363" indent="-233363">
              <a:defRPr>
                <a:solidFill>
                  <a:srgbClr val="47526E"/>
                </a:solidFill>
              </a:defRPr>
            </a:lvl2pPr>
            <a:lvl3pPr>
              <a:defRPr>
                <a:solidFill>
                  <a:srgbClr val="47526E"/>
                </a:solidFill>
              </a:defRPr>
            </a:lvl3pPr>
            <a:lvl4pPr>
              <a:defRPr>
                <a:solidFill>
                  <a:srgbClr val="47526E"/>
                </a:solidFill>
              </a:defRPr>
            </a:lvl4pPr>
            <a:lvl5pPr>
              <a:defRPr>
                <a:solidFill>
                  <a:srgbClr val="47526E"/>
                </a:solidFill>
              </a:defRPr>
            </a:lvl5pPr>
          </a:lstStyle>
          <a:p>
            <a:pPr lvl="0"/>
            <a:r>
              <a:rPr lang="de-CH"/>
              <a:t>Textmasterformat bearbeiten</a:t>
            </a:r>
          </a:p>
          <a:p>
            <a:pPr lvl="1"/>
            <a:r>
              <a:rPr lang="de-CH"/>
              <a:t>Zweite </a:t>
            </a:r>
            <a:r>
              <a:rPr lang="de-CH" noProof="0"/>
              <a:t>Ebene</a:t>
            </a:r>
            <a:endParaRPr lang="de-CH" noProof="0" dirty="0"/>
          </a:p>
          <a:p>
            <a:pPr lvl="2"/>
            <a:r>
              <a:rPr lang="de-CH"/>
              <a:t>Dritte Ebene</a:t>
            </a:r>
          </a:p>
          <a:p>
            <a:pPr lvl="3"/>
            <a:r>
              <a:rPr lang="de-CH"/>
              <a:t>Vierte Ebene</a:t>
            </a:r>
          </a:p>
          <a:p>
            <a:pPr lvl="4"/>
            <a:r>
              <a:rPr lang="de-CH"/>
              <a:t>Fünfte Ebene</a:t>
            </a:r>
            <a:endParaRPr lang="de-CH" dirty="0"/>
          </a:p>
        </p:txBody>
      </p:sp>
      <p:sp>
        <p:nvSpPr>
          <p:cNvPr id="10" name="Date Placeholder 9">
            <a:extLst>
              <a:ext uri="{FF2B5EF4-FFF2-40B4-BE49-F238E27FC236}">
                <a16:creationId xmlns:a16="http://schemas.microsoft.com/office/drawing/2014/main" id="{3FECA498-22B7-8AAD-2EB9-413EED3EDBB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1" name="Footer Placeholder 10">
            <a:extLst>
              <a:ext uri="{FF2B5EF4-FFF2-40B4-BE49-F238E27FC236}">
                <a16:creationId xmlns:a16="http://schemas.microsoft.com/office/drawing/2014/main" id="{3FE4FB64-082B-761D-0202-BF8942ACB9BA}"/>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2" name="Slide Number Placeholder 11">
            <a:extLst>
              <a:ext uri="{FF2B5EF4-FFF2-40B4-BE49-F238E27FC236}">
                <a16:creationId xmlns:a16="http://schemas.microsoft.com/office/drawing/2014/main" id="{77B40B5C-69C4-1DA3-4591-E8FFAB749167}"/>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73D5B90C-8A55-4136-8598-45BA6CDA075C}" type="slidenum">
              <a:rPr lang="de-CH" smtClean="0"/>
              <a:pPr/>
              <a:t>‹#›</a:t>
            </a:fld>
            <a:endParaRPr lang="de-CH"/>
          </a:p>
        </p:txBody>
      </p:sp>
    </p:spTree>
    <p:extLst>
      <p:ext uri="{BB962C8B-B14F-4D97-AF65-F5344CB8AC3E}">
        <p14:creationId xmlns:p14="http://schemas.microsoft.com/office/powerpoint/2010/main" val="73651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7D755A"/>
                </a:solidFill>
              </a:defRPr>
            </a:lvl1pPr>
          </a:lstStyle>
          <a:p>
            <a:r>
              <a:rPr lang="de-CH"/>
              <a:t>Titelmasterformat durch Klicken bearbeiten</a:t>
            </a:r>
            <a:endParaRPr lang="de-CH" dirty="0"/>
          </a:p>
        </p:txBody>
      </p:sp>
      <p:sp>
        <p:nvSpPr>
          <p:cNvPr id="3" name="Inhaltsplatzhalter 2"/>
          <p:cNvSpPr>
            <a:spLocks noGrp="1"/>
          </p:cNvSpPr>
          <p:nvPr>
            <p:ph sz="half" idx="1" hasCustomPrompt="1"/>
          </p:nvPr>
        </p:nvSpPr>
        <p:spPr>
          <a:xfrm>
            <a:off x="385013" y="1825625"/>
            <a:ext cx="5609388" cy="4351338"/>
          </a:xfrm>
        </p:spPr>
        <p:txBody>
          <a:bodyPr/>
          <a:lstStyle>
            <a:lvl1pPr>
              <a:defRPr>
                <a:solidFill>
                  <a:srgbClr val="47526E"/>
                </a:solidFill>
              </a:defRPr>
            </a:lvl1pPr>
            <a:lvl2pPr>
              <a:defRPr>
                <a:solidFill>
                  <a:srgbClr val="47526E"/>
                </a:solidFill>
              </a:defRPr>
            </a:lvl2pPr>
            <a:lvl3pPr>
              <a:defRPr>
                <a:solidFill>
                  <a:srgbClr val="47526E"/>
                </a:solidFill>
              </a:defRPr>
            </a:lvl3pPr>
            <a:lvl4pPr>
              <a:defRPr>
                <a:solidFill>
                  <a:srgbClr val="47526E"/>
                </a:solidFill>
              </a:defRPr>
            </a:lvl4pPr>
            <a:lvl5pPr>
              <a:defRPr>
                <a:solidFill>
                  <a:srgbClr val="47526E"/>
                </a:solidFill>
              </a:defRPr>
            </a:lvl5p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197600" y="1825625"/>
            <a:ext cx="5609387" cy="4351338"/>
          </a:xfrm>
        </p:spPr>
        <p:txBody>
          <a:bodyPr/>
          <a:lstStyle>
            <a:lvl1pPr>
              <a:defRPr>
                <a:solidFill>
                  <a:srgbClr val="47526E"/>
                </a:solidFill>
              </a:defRPr>
            </a:lvl1pPr>
            <a:lvl2pPr>
              <a:defRPr>
                <a:solidFill>
                  <a:srgbClr val="47526E"/>
                </a:solidFill>
              </a:defRPr>
            </a:lvl2pPr>
            <a:lvl3pPr>
              <a:defRPr>
                <a:solidFill>
                  <a:srgbClr val="47526E"/>
                </a:solidFill>
              </a:defRPr>
            </a:lvl3pPr>
            <a:lvl4pPr>
              <a:defRPr>
                <a:solidFill>
                  <a:srgbClr val="47526E"/>
                </a:solidFill>
              </a:defRPr>
            </a:lvl4pPr>
            <a:lvl5pPr>
              <a:defRPr>
                <a:solidFill>
                  <a:srgbClr val="47526E"/>
                </a:solidFill>
              </a:defRPr>
            </a:lvl5p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Date Placeholder 10">
            <a:extLst>
              <a:ext uri="{FF2B5EF4-FFF2-40B4-BE49-F238E27FC236}">
                <a16:creationId xmlns:a16="http://schemas.microsoft.com/office/drawing/2014/main" id="{06B10CFF-0DA1-D534-7FE6-456630AB0ED7}"/>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2" name="Footer Placeholder 11">
            <a:extLst>
              <a:ext uri="{FF2B5EF4-FFF2-40B4-BE49-F238E27FC236}">
                <a16:creationId xmlns:a16="http://schemas.microsoft.com/office/drawing/2014/main" id="{4766DBDE-7BAD-9B4F-2E3B-A39C1AFD639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3" name="Slide Number Placeholder 12">
            <a:extLst>
              <a:ext uri="{FF2B5EF4-FFF2-40B4-BE49-F238E27FC236}">
                <a16:creationId xmlns:a16="http://schemas.microsoft.com/office/drawing/2014/main" id="{CE4C2BF3-0744-3830-5BFD-8A892EEFFC5E}"/>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3C06CF92-B666-473D-8AB3-67D19D170DB8}" type="slidenum">
              <a:rPr lang="de-CH" smtClean="0"/>
              <a:pPr/>
              <a:t>‹#›</a:t>
            </a:fld>
            <a:endParaRPr lang="de-CH"/>
          </a:p>
        </p:txBody>
      </p:sp>
    </p:spTree>
    <p:extLst>
      <p:ext uri="{BB962C8B-B14F-4D97-AF65-F5344CB8AC3E}">
        <p14:creationId xmlns:p14="http://schemas.microsoft.com/office/powerpoint/2010/main" val="421199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7D755A"/>
                </a:solidFill>
              </a:defRPr>
            </a:lvl1pPr>
          </a:lstStyle>
          <a:p>
            <a:r>
              <a:rPr lang="de-CH"/>
              <a:t>Titelmasterformat durch Klicken bearbeiten</a:t>
            </a:r>
            <a:endParaRPr lang="de-CH" dirty="0"/>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385013" y="1825625"/>
            <a:ext cx="11420708" cy="4351338"/>
          </a:xfrm>
          <a:pattFill prst="lgCheck">
            <a:fgClr>
              <a:schemeClr val="bg1">
                <a:lumMod val="85000"/>
              </a:schemeClr>
            </a:fgClr>
            <a:bgClr>
              <a:schemeClr val="bg1"/>
            </a:bgClr>
          </a:pattFill>
        </p:spPr>
        <p:txBody>
          <a:bodyPr tIns="720000" anchor="ctr"/>
          <a:lstStyle>
            <a:lvl1pPr algn="ctr">
              <a:defRPr sz="900"/>
            </a:lvl1pPr>
          </a:lstStyle>
          <a:p>
            <a:r>
              <a:rPr lang="de-CH"/>
              <a:t>Bild durch Klicken auf Symbol hinzufügen</a:t>
            </a:r>
            <a:endParaRPr lang="de-CH" dirty="0"/>
          </a:p>
        </p:txBody>
      </p:sp>
      <p:sp>
        <p:nvSpPr>
          <p:cNvPr id="10" name="Date Placeholder 9">
            <a:extLst>
              <a:ext uri="{FF2B5EF4-FFF2-40B4-BE49-F238E27FC236}">
                <a16:creationId xmlns:a16="http://schemas.microsoft.com/office/drawing/2014/main" id="{0454E6F6-7086-075C-5A20-5B28C0921658}"/>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1" name="Footer Placeholder 10">
            <a:extLst>
              <a:ext uri="{FF2B5EF4-FFF2-40B4-BE49-F238E27FC236}">
                <a16:creationId xmlns:a16="http://schemas.microsoft.com/office/drawing/2014/main" id="{0EA99B7E-3C28-E876-D9A9-6C23903C3267}"/>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2" name="Slide Number Placeholder 11">
            <a:extLst>
              <a:ext uri="{FF2B5EF4-FFF2-40B4-BE49-F238E27FC236}">
                <a16:creationId xmlns:a16="http://schemas.microsoft.com/office/drawing/2014/main" id="{3E706F5A-B966-B36F-7A81-5FC4C3FD1CE3}"/>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US" smtClean="0"/>
            </a:lvl1pPr>
          </a:lstStyle>
          <a:p>
            <a:fld id="{6DEE1819-59E0-4C77-9EEA-E299556361AF}" type="slidenum">
              <a:rPr lang="de-CH" smtClean="0"/>
              <a:pPr/>
              <a:t>‹#›</a:t>
            </a:fld>
            <a:endParaRPr lang="de-CH"/>
          </a:p>
        </p:txBody>
      </p:sp>
    </p:spTree>
    <p:extLst>
      <p:ext uri="{BB962C8B-B14F-4D97-AF65-F5344CB8AC3E}">
        <p14:creationId xmlns:p14="http://schemas.microsoft.com/office/powerpoint/2010/main" val="2620971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7D755A"/>
                </a:solidFill>
              </a:defRPr>
            </a:lvl1pPr>
          </a:lstStyle>
          <a:p>
            <a:r>
              <a:rPr lang="de-CH"/>
              <a:t>Titelmasterformat durch Klicken bearbeiten</a:t>
            </a:r>
            <a:endParaRPr lang="de-CH" dirty="0"/>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385013" y="2636912"/>
            <a:ext cx="5614977" cy="3787974"/>
          </a:xfrm>
          <a:pattFill prst="lgCheck">
            <a:fgClr>
              <a:schemeClr val="bg1">
                <a:lumMod val="85000"/>
              </a:schemeClr>
            </a:fgClr>
            <a:bgClr>
              <a:schemeClr val="bg1"/>
            </a:bgClr>
          </a:pattFill>
        </p:spPr>
        <p:txBody>
          <a:bodyPr tIns="720000" anchor="ctr"/>
          <a:lstStyle>
            <a:lvl1pPr algn="ctr">
              <a:defRPr sz="900"/>
            </a:lvl1pPr>
          </a:lstStyle>
          <a:p>
            <a:r>
              <a:rPr lang="de-CH"/>
              <a:t>Bild durch Klicken auf Symbol hinzufügen</a:t>
            </a:r>
            <a:endParaRPr lang="de-CH" dirty="0"/>
          </a:p>
        </p:txBody>
      </p:sp>
      <p:sp>
        <p:nvSpPr>
          <p:cNvPr id="10" name="Bildplatzhalter 4">
            <a:extLst>
              <a:ext uri="{FF2B5EF4-FFF2-40B4-BE49-F238E27FC236}">
                <a16:creationId xmlns:a16="http://schemas.microsoft.com/office/drawing/2014/main" id="{51AC9FA3-8451-46A2-BBC9-051E1537632C}"/>
              </a:ext>
            </a:extLst>
          </p:cNvPr>
          <p:cNvSpPr>
            <a:spLocks noGrp="1"/>
          </p:cNvSpPr>
          <p:nvPr>
            <p:ph type="pic" sz="quarter" idx="14" hasCustomPrompt="1"/>
          </p:nvPr>
        </p:nvSpPr>
        <p:spPr>
          <a:xfrm>
            <a:off x="6192012" y="2636912"/>
            <a:ext cx="5614977" cy="3787974"/>
          </a:xfrm>
          <a:pattFill prst="lgCheck">
            <a:fgClr>
              <a:schemeClr val="bg1">
                <a:lumMod val="85000"/>
              </a:schemeClr>
            </a:fgClr>
            <a:bgClr>
              <a:schemeClr val="bg1"/>
            </a:bgClr>
          </a:pattFill>
        </p:spPr>
        <p:txBody>
          <a:bodyPr tIns="720000" anchor="ctr"/>
          <a:lstStyle>
            <a:lvl1pPr algn="ctr">
              <a:defRPr sz="900"/>
            </a:lvl1pPr>
          </a:lstStyle>
          <a:p>
            <a:r>
              <a:rPr lang="de-CH"/>
              <a:t>Bild durch Klicken auf Symbol hinzufügen</a:t>
            </a:r>
            <a:endParaRPr lang="de-CH" dirty="0"/>
          </a:p>
        </p:txBody>
      </p:sp>
      <p:sp>
        <p:nvSpPr>
          <p:cNvPr id="11" name="Inhaltsplatzhalter 2">
            <a:extLst>
              <a:ext uri="{FF2B5EF4-FFF2-40B4-BE49-F238E27FC236}">
                <a16:creationId xmlns:a16="http://schemas.microsoft.com/office/drawing/2014/main" id="{51190A1D-EA31-4C1C-9B11-89599FC99B09}"/>
              </a:ext>
            </a:extLst>
          </p:cNvPr>
          <p:cNvSpPr>
            <a:spLocks noGrp="1"/>
          </p:cNvSpPr>
          <p:nvPr>
            <p:ph idx="1" hasCustomPrompt="1"/>
          </p:nvPr>
        </p:nvSpPr>
        <p:spPr>
          <a:xfrm>
            <a:off x="386281" y="1572140"/>
            <a:ext cx="11420708" cy="959013"/>
          </a:xfrm>
        </p:spPr>
        <p:txBody>
          <a:bodyPr/>
          <a:lstStyle>
            <a:lvl1pPr>
              <a:defRPr>
                <a:solidFill>
                  <a:srgbClr val="47526E"/>
                </a:solidFill>
              </a:defRPr>
            </a:lvl1pPr>
            <a:lvl2pPr>
              <a:defRPr>
                <a:solidFill>
                  <a:srgbClr val="47526E"/>
                </a:solidFill>
              </a:defRPr>
            </a:lvl2pPr>
            <a:lvl3pPr>
              <a:defRPr>
                <a:solidFill>
                  <a:srgbClr val="47526E"/>
                </a:solidFill>
              </a:defRPr>
            </a:lvl3pPr>
            <a:lvl4pPr>
              <a:defRPr>
                <a:solidFill>
                  <a:srgbClr val="47526E"/>
                </a:solidFill>
              </a:defRPr>
            </a:lvl4pPr>
            <a:lvl5pPr>
              <a:defRPr>
                <a:solidFill>
                  <a:srgbClr val="47526E"/>
                </a:solidFill>
              </a:defRPr>
            </a:lvl5pPr>
          </a:lstStyle>
          <a:p>
            <a:pPr lvl="0"/>
            <a:r>
              <a:rPr lang="de-CH"/>
              <a:t>Textmasterformat bearbeiten</a:t>
            </a:r>
          </a:p>
          <a:p>
            <a:pPr lvl="1"/>
            <a:r>
              <a:rPr lang="de-CH"/>
              <a:t>Zweite </a:t>
            </a:r>
            <a:r>
              <a:rPr lang="de-CH" noProof="0"/>
              <a:t>Ebene</a:t>
            </a:r>
            <a:endParaRPr lang="de-CH" noProof="0" dirty="0"/>
          </a:p>
          <a:p>
            <a:pPr lvl="2"/>
            <a:r>
              <a:rPr lang="de-CH"/>
              <a:t>Dritte Ebene</a:t>
            </a:r>
          </a:p>
          <a:p>
            <a:pPr lvl="3"/>
            <a:r>
              <a:rPr lang="de-CH"/>
              <a:t>Vierte Ebene</a:t>
            </a:r>
          </a:p>
          <a:p>
            <a:pPr lvl="4"/>
            <a:r>
              <a:rPr lang="de-CH"/>
              <a:t>Fünfte Ebene</a:t>
            </a:r>
            <a:endParaRPr lang="de-CH" dirty="0"/>
          </a:p>
        </p:txBody>
      </p:sp>
      <p:sp>
        <p:nvSpPr>
          <p:cNvPr id="12" name="Date Placeholder 11">
            <a:extLst>
              <a:ext uri="{FF2B5EF4-FFF2-40B4-BE49-F238E27FC236}">
                <a16:creationId xmlns:a16="http://schemas.microsoft.com/office/drawing/2014/main" id="{4EE9A7BD-A83C-CB54-A678-01FBC689C5A9}"/>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3" name="Footer Placeholder 12">
            <a:extLst>
              <a:ext uri="{FF2B5EF4-FFF2-40B4-BE49-F238E27FC236}">
                <a16:creationId xmlns:a16="http://schemas.microsoft.com/office/drawing/2014/main" id="{ECAEABAB-9D69-92B7-FDD1-51763B4ACB41}"/>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4" name="Slide Number Placeholder 13">
            <a:extLst>
              <a:ext uri="{FF2B5EF4-FFF2-40B4-BE49-F238E27FC236}">
                <a16:creationId xmlns:a16="http://schemas.microsoft.com/office/drawing/2014/main" id="{78B5A860-9698-F291-9134-3FD4130F740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US" smtClean="0"/>
            </a:lvl1pPr>
          </a:lstStyle>
          <a:p>
            <a:fld id="{916C27DB-062C-4443-A02E-D085DAA76A7E}" type="slidenum">
              <a:rPr lang="de-CH" smtClean="0"/>
              <a:pPr/>
              <a:t>‹#›</a:t>
            </a:fld>
            <a:endParaRPr lang="de-CH"/>
          </a:p>
        </p:txBody>
      </p:sp>
    </p:spTree>
    <p:extLst>
      <p:ext uri="{BB962C8B-B14F-4D97-AF65-F5344CB8AC3E}">
        <p14:creationId xmlns:p14="http://schemas.microsoft.com/office/powerpoint/2010/main" val="196418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5013" y="1603400"/>
            <a:ext cx="11420708" cy="1249536"/>
          </a:xfrm>
        </p:spPr>
        <p:txBody>
          <a:bodyPr/>
          <a:lstStyle>
            <a:lvl1pPr>
              <a:defRPr sz="3500">
                <a:solidFill>
                  <a:srgbClr val="7D755A"/>
                </a:solidFill>
              </a:defRPr>
            </a:lvl1pPr>
          </a:lstStyle>
          <a:p>
            <a:r>
              <a:rPr lang="de-CH" dirty="0"/>
              <a:t>Zitat hinzufügen</a:t>
            </a:r>
          </a:p>
        </p:txBody>
      </p:sp>
      <p:sp>
        <p:nvSpPr>
          <p:cNvPr id="10" name="Textplatzhalter 9">
            <a:extLst>
              <a:ext uri="{FF2B5EF4-FFF2-40B4-BE49-F238E27FC236}">
                <a16:creationId xmlns:a16="http://schemas.microsoft.com/office/drawing/2014/main" id="{E5F13E2A-E2F4-48EC-B0ED-576B62F77025}"/>
              </a:ext>
            </a:extLst>
          </p:cNvPr>
          <p:cNvSpPr>
            <a:spLocks noGrp="1"/>
          </p:cNvSpPr>
          <p:nvPr>
            <p:ph type="body" sz="quarter" idx="13" hasCustomPrompt="1"/>
          </p:nvPr>
        </p:nvSpPr>
        <p:spPr>
          <a:xfrm>
            <a:off x="385011" y="3347576"/>
            <a:ext cx="11421756" cy="670971"/>
          </a:xfrm>
        </p:spPr>
        <p:txBody>
          <a:bodyPr/>
          <a:lstStyle>
            <a:lvl1pPr>
              <a:defRPr>
                <a:solidFill>
                  <a:srgbClr val="47526E"/>
                </a:solidFill>
              </a:defRPr>
            </a:lvl1pPr>
            <a:lvl2pPr marL="0" indent="0">
              <a:buNone/>
              <a:defRPr/>
            </a:lvl2pPr>
          </a:lstStyle>
          <a:p>
            <a:pPr lvl="0"/>
            <a:r>
              <a:rPr lang="de-CH"/>
              <a:t>Autor hinzufügen</a:t>
            </a:r>
            <a:endParaRPr lang="de-CH" dirty="0"/>
          </a:p>
        </p:txBody>
      </p:sp>
      <p:sp>
        <p:nvSpPr>
          <p:cNvPr id="9" name="Date Placeholder 8">
            <a:extLst>
              <a:ext uri="{FF2B5EF4-FFF2-40B4-BE49-F238E27FC236}">
                <a16:creationId xmlns:a16="http://schemas.microsoft.com/office/drawing/2014/main" id="{C11967E3-A051-6D7D-83A4-5A550521E88D}"/>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1" name="Footer Placeholder 10">
            <a:extLst>
              <a:ext uri="{FF2B5EF4-FFF2-40B4-BE49-F238E27FC236}">
                <a16:creationId xmlns:a16="http://schemas.microsoft.com/office/drawing/2014/main" id="{20587F1E-0DCC-9371-CE38-EB753FABDCC5}"/>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2" name="Slide Number Placeholder 11">
            <a:extLst>
              <a:ext uri="{FF2B5EF4-FFF2-40B4-BE49-F238E27FC236}">
                <a16:creationId xmlns:a16="http://schemas.microsoft.com/office/drawing/2014/main" id="{8072D2AD-2A1A-A4B8-DB0F-FCC8E2163744}"/>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US" smtClean="0"/>
            </a:lvl1pPr>
          </a:lstStyle>
          <a:p>
            <a:fld id="{5B5E0345-8BDC-4D02-807B-F8767865F602}" type="slidenum">
              <a:rPr lang="de-CH" smtClean="0"/>
              <a:pPr/>
              <a:t>‹#›</a:t>
            </a:fld>
            <a:endParaRPr lang="de-CH"/>
          </a:p>
        </p:txBody>
      </p:sp>
    </p:spTree>
    <p:extLst>
      <p:ext uri="{BB962C8B-B14F-4D97-AF65-F5344CB8AC3E}">
        <p14:creationId xmlns:p14="http://schemas.microsoft.com/office/powerpoint/2010/main" val="403226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solidFill>
                  <a:schemeClr val="accent4"/>
                </a:solidFill>
                <a:latin typeface="+mn-lt"/>
              </a:defRPr>
            </a:lvl1pPr>
          </a:lstStyle>
          <a:p>
            <a:r>
              <a:rPr lang="de-CH"/>
              <a:t>[Slide title]</a:t>
            </a:r>
            <a:endParaRPr lang="de-CH" dirty="0"/>
          </a:p>
        </p:txBody>
      </p:sp>
      <p:sp>
        <p:nvSpPr>
          <p:cNvPr id="3" name="Content Placeholder 2"/>
          <p:cNvSpPr>
            <a:spLocks noGrp="1"/>
          </p:cNvSpPr>
          <p:nvPr>
            <p:ph idx="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0" name="Date Placeholder 9">
            <a:extLst>
              <a:ext uri="{FF2B5EF4-FFF2-40B4-BE49-F238E27FC236}">
                <a16:creationId xmlns:a16="http://schemas.microsoft.com/office/drawing/2014/main" id="{FF00E6A5-5E99-79FC-E123-E068C247512B}"/>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1" name="Footer Placeholder 10">
            <a:extLst>
              <a:ext uri="{FF2B5EF4-FFF2-40B4-BE49-F238E27FC236}">
                <a16:creationId xmlns:a16="http://schemas.microsoft.com/office/drawing/2014/main" id="{ABDAFD9D-BD02-9EE0-4D6D-B882A7340D1A}"/>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2" name="Slide Number Placeholder 11">
            <a:extLst>
              <a:ext uri="{FF2B5EF4-FFF2-40B4-BE49-F238E27FC236}">
                <a16:creationId xmlns:a16="http://schemas.microsoft.com/office/drawing/2014/main" id="{3735CABE-1069-EF6D-9A28-EF154936F4D8}"/>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892E405A-90F8-4EC0-88EF-2DAB306F1FC3}" type="slidenum">
              <a:rPr lang="de-CH" smtClean="0"/>
              <a:pPr/>
              <a:t>‹#›</a:t>
            </a:fld>
            <a:endParaRPr lang="de-CH"/>
          </a:p>
        </p:txBody>
      </p:sp>
    </p:spTree>
    <p:extLst>
      <p:ext uri="{BB962C8B-B14F-4D97-AF65-F5344CB8AC3E}">
        <p14:creationId xmlns:p14="http://schemas.microsoft.com/office/powerpoint/2010/main" val="2123520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7D755A"/>
                </a:solidFill>
              </a:defRPr>
            </a:lvl1pPr>
          </a:lstStyle>
          <a:p>
            <a:r>
              <a:rPr lang="de-CH"/>
              <a:t>Titelmasterformat durch Klicken bearbeiten</a:t>
            </a:r>
            <a:endParaRPr lang="de-CH" dirty="0"/>
          </a:p>
        </p:txBody>
      </p:sp>
      <p:sp>
        <p:nvSpPr>
          <p:cNvPr id="9" name="Date Placeholder 8">
            <a:extLst>
              <a:ext uri="{FF2B5EF4-FFF2-40B4-BE49-F238E27FC236}">
                <a16:creationId xmlns:a16="http://schemas.microsoft.com/office/drawing/2014/main" id="{E697EC4F-9D99-9EF9-31AD-8117DDC4312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0" name="Footer Placeholder 9">
            <a:extLst>
              <a:ext uri="{FF2B5EF4-FFF2-40B4-BE49-F238E27FC236}">
                <a16:creationId xmlns:a16="http://schemas.microsoft.com/office/drawing/2014/main" id="{B2D57A81-E528-E19C-0C85-78BF9E89AAAF}"/>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1" name="Slide Number Placeholder 10">
            <a:extLst>
              <a:ext uri="{FF2B5EF4-FFF2-40B4-BE49-F238E27FC236}">
                <a16:creationId xmlns:a16="http://schemas.microsoft.com/office/drawing/2014/main" id="{D2FB8FF2-196F-5811-77B1-6A0BF08398A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D3D547CA-85C2-4F1A-9C1F-2DC7539B341C}" type="slidenum">
              <a:rPr lang="de-CH" smtClean="0"/>
              <a:pPr/>
              <a:t>‹#›</a:t>
            </a:fld>
            <a:endParaRPr lang="de-CH"/>
          </a:p>
        </p:txBody>
      </p:sp>
    </p:spTree>
    <p:extLst>
      <p:ext uri="{BB962C8B-B14F-4D97-AF65-F5344CB8AC3E}">
        <p14:creationId xmlns:p14="http://schemas.microsoft.com/office/powerpoint/2010/main" val="2322036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832C815-A2E3-A885-DB5B-29909FF5949A}"/>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9" name="Footer Placeholder 8">
            <a:extLst>
              <a:ext uri="{FF2B5EF4-FFF2-40B4-BE49-F238E27FC236}">
                <a16:creationId xmlns:a16="http://schemas.microsoft.com/office/drawing/2014/main" id="{74704D0B-0D49-1C7F-500F-C4B3779AAD5D}"/>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0" name="Slide Number Placeholder 9">
            <a:extLst>
              <a:ext uri="{FF2B5EF4-FFF2-40B4-BE49-F238E27FC236}">
                <a16:creationId xmlns:a16="http://schemas.microsoft.com/office/drawing/2014/main" id="{A1D7AB70-5167-BB8A-F977-B4175E95020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3C51258A-7E1E-43FF-8B1A-09AAB820C278}" type="slidenum">
              <a:rPr lang="de-CH" smtClean="0"/>
              <a:pPr/>
              <a:t>‹#›</a:t>
            </a:fld>
            <a:endParaRPr lang="de-CH"/>
          </a:p>
        </p:txBody>
      </p:sp>
    </p:spTree>
    <p:extLst>
      <p:ext uri="{BB962C8B-B14F-4D97-AF65-F5344CB8AC3E}">
        <p14:creationId xmlns:p14="http://schemas.microsoft.com/office/powerpoint/2010/main" val="361759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4" y="432002"/>
            <a:ext cx="11306175" cy="1387275"/>
          </a:xfrm>
        </p:spPr>
        <p:txBody>
          <a:bodyPr/>
          <a:lstStyle>
            <a:lvl1pPr>
              <a:defRPr/>
            </a:lvl1pPr>
          </a:lstStyle>
          <a:p>
            <a:r>
              <a:rPr lang="de-CH" dirty="0"/>
              <a:t>[Slide title]</a:t>
            </a:r>
          </a:p>
        </p:txBody>
      </p:sp>
      <p:sp>
        <p:nvSpPr>
          <p:cNvPr id="3" name="Content Placeholder 2"/>
          <p:cNvSpPr>
            <a:spLocks noGrp="1"/>
          </p:cNvSpPr>
          <p:nvPr>
            <p:ph sz="half" idx="1"/>
          </p:nvPr>
        </p:nvSpPr>
        <p:spPr>
          <a:xfrm>
            <a:off x="442914" y="2103440"/>
            <a:ext cx="5473700" cy="4068761"/>
          </a:xfrm>
        </p:spPr>
        <p:txBody>
          <a:bodyPr/>
          <a:lstStyle/>
          <a:p>
            <a:pPr lvl="0"/>
            <a:r>
              <a:rPr lang="de-CH" dirty="0"/>
              <a:t>Click </a:t>
            </a:r>
            <a:r>
              <a:rPr lang="de-CH" dirty="0" err="1"/>
              <a:t>to</a:t>
            </a:r>
            <a:r>
              <a:rPr lang="de-CH" dirty="0"/>
              <a:t> </a:t>
            </a:r>
            <a:r>
              <a:rPr lang="de-CH" dirty="0" err="1"/>
              <a:t>edit</a:t>
            </a:r>
            <a:r>
              <a:rPr lang="de-CH" dirty="0"/>
              <a:t> Master </a:t>
            </a:r>
            <a:r>
              <a:rPr lang="de-CH" dirty="0" err="1"/>
              <a:t>text</a:t>
            </a:r>
            <a:r>
              <a:rPr lang="de-CH" dirty="0"/>
              <a:t> </a:t>
            </a:r>
            <a:r>
              <a:rPr lang="de-CH" dirty="0" err="1"/>
              <a:t>styles</a:t>
            </a:r>
            <a:endParaRPr lang="de-CH" dirty="0"/>
          </a:p>
          <a:p>
            <a:pPr lvl="1"/>
            <a:r>
              <a:rPr lang="de-CH" dirty="0"/>
              <a:t>Second </a:t>
            </a:r>
            <a:r>
              <a:rPr lang="de-CH" dirty="0" err="1"/>
              <a:t>level</a:t>
            </a:r>
            <a:endParaRPr lang="de-CH" dirty="0"/>
          </a:p>
          <a:p>
            <a:pPr lvl="2"/>
            <a:r>
              <a:rPr lang="de-CH" dirty="0"/>
              <a:t>Third </a:t>
            </a:r>
            <a:r>
              <a:rPr lang="de-CH" dirty="0" err="1"/>
              <a:t>level</a:t>
            </a:r>
            <a:endParaRPr lang="de-CH" dirty="0"/>
          </a:p>
          <a:p>
            <a:pPr lvl="3"/>
            <a:r>
              <a:rPr lang="de-CH" dirty="0" err="1"/>
              <a:t>Fourth</a:t>
            </a:r>
            <a:r>
              <a:rPr lang="de-CH" dirty="0"/>
              <a:t> </a:t>
            </a:r>
            <a:r>
              <a:rPr lang="de-CH" dirty="0" err="1"/>
              <a:t>level</a:t>
            </a:r>
            <a:endParaRPr lang="de-CH" dirty="0"/>
          </a:p>
          <a:p>
            <a:pPr lvl="4"/>
            <a:r>
              <a:rPr lang="de-CH" dirty="0" err="1"/>
              <a:t>Fifth</a:t>
            </a:r>
            <a:r>
              <a:rPr lang="de-CH" dirty="0"/>
              <a:t> </a:t>
            </a:r>
            <a:r>
              <a:rPr lang="de-CH" dirty="0" err="1"/>
              <a:t>level</a:t>
            </a:r>
            <a:endParaRPr lang="de-CH" dirty="0"/>
          </a:p>
          <a:p>
            <a:pPr lvl="5"/>
            <a:r>
              <a:rPr lang="de-CH" dirty="0" err="1"/>
              <a:t>Sixth</a:t>
            </a:r>
            <a:r>
              <a:rPr lang="de-CH" dirty="0"/>
              <a:t> </a:t>
            </a:r>
            <a:r>
              <a:rPr lang="de-CH" dirty="0" err="1"/>
              <a:t>level</a:t>
            </a:r>
            <a:endParaRPr lang="de-CH" dirty="0"/>
          </a:p>
          <a:p>
            <a:pPr lvl="6"/>
            <a:r>
              <a:rPr lang="de-CH" dirty="0" err="1"/>
              <a:t>Seventh</a:t>
            </a:r>
            <a:r>
              <a:rPr lang="de-CH" dirty="0"/>
              <a:t> </a:t>
            </a:r>
            <a:r>
              <a:rPr lang="de-CH" dirty="0" err="1"/>
              <a:t>level</a:t>
            </a:r>
            <a:endParaRPr lang="de-CH" dirty="0"/>
          </a:p>
          <a:p>
            <a:pPr lvl="7"/>
            <a:r>
              <a:rPr lang="de-CH" dirty="0" err="1"/>
              <a:t>Eighth</a:t>
            </a:r>
            <a:r>
              <a:rPr lang="de-CH" dirty="0"/>
              <a:t> </a:t>
            </a:r>
            <a:r>
              <a:rPr lang="de-CH" dirty="0" err="1"/>
              <a:t>level</a:t>
            </a:r>
            <a:endParaRPr lang="de-CH" dirty="0"/>
          </a:p>
          <a:p>
            <a:pPr lvl="8"/>
            <a:r>
              <a:rPr lang="de-CH" dirty="0" err="1"/>
              <a:t>Ninth</a:t>
            </a:r>
            <a:r>
              <a:rPr lang="de-CH" dirty="0"/>
              <a:t> </a:t>
            </a:r>
            <a:r>
              <a:rPr lang="de-CH" dirty="0" err="1"/>
              <a:t>level</a:t>
            </a:r>
            <a:endParaRPr lang="de-CH" dirty="0"/>
          </a:p>
        </p:txBody>
      </p:sp>
      <p:sp>
        <p:nvSpPr>
          <p:cNvPr id="4" name="Content Placeholder 3"/>
          <p:cNvSpPr>
            <a:spLocks noGrp="1"/>
          </p:cNvSpPr>
          <p:nvPr>
            <p:ph sz="half" idx="2"/>
          </p:nvPr>
        </p:nvSpPr>
        <p:spPr>
          <a:xfrm>
            <a:off x="6275389" y="2103438"/>
            <a:ext cx="5473700" cy="4068762"/>
          </a:xfrm>
        </p:spPr>
        <p:txBody>
          <a:bodyPr/>
          <a:lstStyle>
            <a:lvl5pPr>
              <a:defRPr/>
            </a:lvl5pPr>
          </a:lstStyle>
          <a:p>
            <a:pPr lvl="0"/>
            <a:r>
              <a:rPr lang="de-CH" dirty="0"/>
              <a:t>Click </a:t>
            </a:r>
            <a:r>
              <a:rPr lang="de-CH" dirty="0" err="1"/>
              <a:t>to</a:t>
            </a:r>
            <a:r>
              <a:rPr lang="de-CH" dirty="0"/>
              <a:t> </a:t>
            </a:r>
            <a:r>
              <a:rPr lang="de-CH" dirty="0" err="1"/>
              <a:t>edit</a:t>
            </a:r>
            <a:r>
              <a:rPr lang="de-CH" dirty="0"/>
              <a:t> Master </a:t>
            </a:r>
            <a:r>
              <a:rPr lang="de-CH" dirty="0" err="1"/>
              <a:t>text</a:t>
            </a:r>
            <a:r>
              <a:rPr lang="de-CH" dirty="0"/>
              <a:t> </a:t>
            </a:r>
            <a:r>
              <a:rPr lang="de-CH" dirty="0" err="1"/>
              <a:t>styles</a:t>
            </a:r>
            <a:endParaRPr lang="de-CH" dirty="0"/>
          </a:p>
          <a:p>
            <a:pPr lvl="1"/>
            <a:r>
              <a:rPr lang="de-CH" dirty="0"/>
              <a:t>Second </a:t>
            </a:r>
            <a:r>
              <a:rPr lang="de-CH" dirty="0" err="1"/>
              <a:t>level</a:t>
            </a:r>
            <a:endParaRPr lang="de-CH" dirty="0"/>
          </a:p>
          <a:p>
            <a:pPr lvl="2"/>
            <a:r>
              <a:rPr lang="de-CH" dirty="0"/>
              <a:t>Third </a:t>
            </a:r>
            <a:r>
              <a:rPr lang="de-CH" dirty="0" err="1"/>
              <a:t>level</a:t>
            </a:r>
            <a:endParaRPr lang="de-CH" dirty="0"/>
          </a:p>
          <a:p>
            <a:pPr lvl="3"/>
            <a:r>
              <a:rPr lang="de-CH" dirty="0" err="1"/>
              <a:t>Fourth</a:t>
            </a:r>
            <a:r>
              <a:rPr lang="de-CH" dirty="0"/>
              <a:t> </a:t>
            </a:r>
            <a:r>
              <a:rPr lang="de-CH" dirty="0" err="1"/>
              <a:t>level</a:t>
            </a:r>
            <a:endParaRPr lang="de-CH" dirty="0"/>
          </a:p>
          <a:p>
            <a:pPr lvl="4"/>
            <a:r>
              <a:rPr lang="de-CH" dirty="0" err="1"/>
              <a:t>Fifth</a:t>
            </a:r>
            <a:r>
              <a:rPr lang="de-CH" dirty="0"/>
              <a:t> </a:t>
            </a:r>
            <a:r>
              <a:rPr lang="de-CH" dirty="0" err="1"/>
              <a:t>level</a:t>
            </a:r>
            <a:endParaRPr lang="de-CH" dirty="0"/>
          </a:p>
          <a:p>
            <a:pPr lvl="5"/>
            <a:r>
              <a:rPr lang="de-CH" dirty="0" err="1"/>
              <a:t>Sixth</a:t>
            </a:r>
            <a:r>
              <a:rPr lang="de-CH" dirty="0"/>
              <a:t> </a:t>
            </a:r>
            <a:r>
              <a:rPr lang="de-CH" dirty="0" err="1"/>
              <a:t>level</a:t>
            </a:r>
            <a:endParaRPr lang="de-CH" dirty="0"/>
          </a:p>
          <a:p>
            <a:pPr lvl="6"/>
            <a:r>
              <a:rPr lang="de-CH" dirty="0" err="1"/>
              <a:t>Seventh</a:t>
            </a:r>
            <a:r>
              <a:rPr lang="de-CH" dirty="0"/>
              <a:t> </a:t>
            </a:r>
            <a:r>
              <a:rPr lang="de-CH" dirty="0" err="1"/>
              <a:t>level</a:t>
            </a:r>
            <a:endParaRPr lang="de-CH" dirty="0"/>
          </a:p>
          <a:p>
            <a:pPr lvl="7"/>
            <a:r>
              <a:rPr lang="de-CH" dirty="0" err="1"/>
              <a:t>Eighth</a:t>
            </a:r>
            <a:r>
              <a:rPr lang="de-CH" dirty="0"/>
              <a:t> </a:t>
            </a:r>
            <a:r>
              <a:rPr lang="de-CH" dirty="0" err="1"/>
              <a:t>level</a:t>
            </a:r>
            <a:endParaRPr lang="de-CH" dirty="0"/>
          </a:p>
          <a:p>
            <a:pPr lvl="8"/>
            <a:r>
              <a:rPr lang="de-CH" dirty="0" err="1"/>
              <a:t>Ninth</a:t>
            </a:r>
            <a:r>
              <a:rPr lang="de-CH" dirty="0"/>
              <a:t> </a:t>
            </a:r>
            <a:r>
              <a:rPr lang="de-CH" dirty="0" err="1"/>
              <a:t>level</a:t>
            </a:r>
            <a:endParaRPr lang="de-CH" dirty="0"/>
          </a:p>
        </p:txBody>
      </p:sp>
      <p:sp>
        <p:nvSpPr>
          <p:cNvPr id="11" name="Date Placeholder 10">
            <a:extLst>
              <a:ext uri="{FF2B5EF4-FFF2-40B4-BE49-F238E27FC236}">
                <a16:creationId xmlns:a16="http://schemas.microsoft.com/office/drawing/2014/main" id="{0A7B7F76-3B9B-28C3-FFF9-1F2B249F4CB1}"/>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2" name="Footer Placeholder 11">
            <a:extLst>
              <a:ext uri="{FF2B5EF4-FFF2-40B4-BE49-F238E27FC236}">
                <a16:creationId xmlns:a16="http://schemas.microsoft.com/office/drawing/2014/main" id="{1B711D84-27DD-ED1F-C771-E6896AE4D8AB}"/>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3" name="Slide Number Placeholder 12">
            <a:extLst>
              <a:ext uri="{FF2B5EF4-FFF2-40B4-BE49-F238E27FC236}">
                <a16:creationId xmlns:a16="http://schemas.microsoft.com/office/drawing/2014/main" id="{83985504-0575-1E7C-7C97-63C9F77807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885488C-2C64-4094-BF3E-3994FDA09374}" type="slidenum">
              <a:rPr lang="de-CH" smtClean="0"/>
              <a:pPr/>
              <a:t>‹#›</a:t>
            </a:fld>
            <a:endParaRPr lang="de-CH"/>
          </a:p>
        </p:txBody>
      </p:sp>
    </p:spTree>
    <p:extLst>
      <p:ext uri="{BB962C8B-B14F-4D97-AF65-F5344CB8AC3E}">
        <p14:creationId xmlns:p14="http://schemas.microsoft.com/office/powerpoint/2010/main" val="690736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42914" y="432001"/>
            <a:ext cx="11306175" cy="1387274"/>
          </a:xfrm>
        </p:spPr>
        <p:txBody>
          <a:bodyPr vert="horz" lIns="0" tIns="0" rIns="0" bIns="0" rtlCol="0" anchor="t" anchorCtr="0">
            <a:normAutofit/>
          </a:bodyPr>
          <a:lstStyle>
            <a:lvl1pPr>
              <a:defRPr lang="de-CH" noProof="0" dirty="0"/>
            </a:lvl1pPr>
          </a:lstStyle>
          <a:p>
            <a:pPr lvl="0"/>
            <a:r>
              <a:rPr lang="de-CH" noProof="0" dirty="0"/>
              <a:t>Click </a:t>
            </a:r>
            <a:r>
              <a:rPr lang="de-CH" noProof="0" dirty="0" err="1"/>
              <a:t>to</a:t>
            </a:r>
            <a:r>
              <a:rPr lang="de-CH" noProof="0" dirty="0"/>
              <a:t> </a:t>
            </a:r>
            <a:r>
              <a:rPr lang="de-CH" noProof="0" dirty="0" err="1"/>
              <a:t>edit</a:t>
            </a:r>
            <a:r>
              <a:rPr lang="de-CH" noProof="0" dirty="0"/>
              <a:t> Master title style</a:t>
            </a:r>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de-CH" noProof="0" dirty="0"/>
              <a:t>Click </a:t>
            </a:r>
            <a:r>
              <a:rPr lang="de-CH" noProof="0" dirty="0" err="1"/>
              <a:t>to</a:t>
            </a:r>
            <a:r>
              <a:rPr lang="de-CH" noProof="0" dirty="0"/>
              <a:t> </a:t>
            </a:r>
            <a:r>
              <a:rPr lang="de-CH" noProof="0" dirty="0" err="1"/>
              <a:t>edit</a:t>
            </a:r>
            <a:r>
              <a:rPr lang="de-CH" noProof="0" dirty="0"/>
              <a:t> Master </a:t>
            </a:r>
            <a:r>
              <a:rPr lang="de-CH" noProof="0" dirty="0" err="1"/>
              <a:t>text</a:t>
            </a:r>
            <a:r>
              <a:rPr lang="de-CH" noProof="0" dirty="0"/>
              <a:t> </a:t>
            </a:r>
            <a:r>
              <a:rPr lang="de-CH" noProof="0" dirty="0" err="1"/>
              <a:t>styles</a:t>
            </a:r>
            <a:endParaRPr lang="de-CH" noProof="0" dirty="0"/>
          </a:p>
          <a:p>
            <a:pPr lvl="1"/>
            <a:r>
              <a:rPr lang="de-CH" noProof="0" dirty="0"/>
              <a:t>Second </a:t>
            </a:r>
            <a:r>
              <a:rPr lang="de-CH" noProof="0" dirty="0" err="1"/>
              <a:t>level</a:t>
            </a:r>
            <a:endParaRPr lang="de-CH" noProof="0" dirty="0"/>
          </a:p>
          <a:p>
            <a:pPr lvl="2"/>
            <a:r>
              <a:rPr lang="de-CH" noProof="0" dirty="0"/>
              <a:t>Third </a:t>
            </a:r>
            <a:r>
              <a:rPr lang="de-CH" noProof="0" dirty="0" err="1"/>
              <a:t>level</a:t>
            </a:r>
            <a:endParaRPr lang="de-CH" noProof="0" dirty="0"/>
          </a:p>
          <a:p>
            <a:pPr lvl="3"/>
            <a:r>
              <a:rPr lang="de-CH" noProof="0" dirty="0" err="1"/>
              <a:t>Fourth</a:t>
            </a:r>
            <a:r>
              <a:rPr lang="de-CH" noProof="0" dirty="0"/>
              <a:t> </a:t>
            </a:r>
            <a:r>
              <a:rPr lang="de-CH" noProof="0" dirty="0" err="1"/>
              <a:t>level</a:t>
            </a:r>
            <a:endParaRPr lang="de-CH" noProof="0" dirty="0"/>
          </a:p>
          <a:p>
            <a:pPr lvl="4"/>
            <a:r>
              <a:rPr lang="de-CH" noProof="0" dirty="0" err="1"/>
              <a:t>Fifth</a:t>
            </a:r>
            <a:r>
              <a:rPr lang="de-CH" noProof="0" dirty="0"/>
              <a:t> </a:t>
            </a:r>
            <a:r>
              <a:rPr lang="de-CH" noProof="0" dirty="0" err="1"/>
              <a:t>level</a:t>
            </a:r>
            <a:endParaRPr lang="de-CH" noProof="0" dirty="0"/>
          </a:p>
        </p:txBody>
      </p:sp>
      <p:sp>
        <p:nvSpPr>
          <p:cNvPr id="9" name="Date Placeholder 8">
            <a:extLst>
              <a:ext uri="{FF2B5EF4-FFF2-40B4-BE49-F238E27FC236}">
                <a16:creationId xmlns:a16="http://schemas.microsoft.com/office/drawing/2014/main" id="{3151703D-B09A-5434-D009-CD5851A4EC77}"/>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0" name="Footer Placeholder 9">
            <a:extLst>
              <a:ext uri="{FF2B5EF4-FFF2-40B4-BE49-F238E27FC236}">
                <a16:creationId xmlns:a16="http://schemas.microsoft.com/office/drawing/2014/main" id="{D2E87D57-7682-6631-5CBA-B8A9D98A474B}"/>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1" name="Slide Number Placeholder 10">
            <a:extLst>
              <a:ext uri="{FF2B5EF4-FFF2-40B4-BE49-F238E27FC236}">
                <a16:creationId xmlns:a16="http://schemas.microsoft.com/office/drawing/2014/main" id="{BDAD6C14-83A6-DDC8-370D-FE4DB2DEC17A}"/>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US" smtClean="0"/>
            </a:lvl1pPr>
          </a:lstStyle>
          <a:p>
            <a:fld id="{A92C3393-025C-44EB-AF30-4E23BB39D78E}" type="slidenum">
              <a:rPr lang="de-CH" smtClean="0"/>
              <a:pPr/>
              <a:t>‹#›</a:t>
            </a:fld>
            <a:endParaRPr lang="de-CH"/>
          </a:p>
        </p:txBody>
      </p:sp>
    </p:spTree>
    <p:extLst>
      <p:ext uri="{BB962C8B-B14F-4D97-AF65-F5344CB8AC3E}">
        <p14:creationId xmlns:p14="http://schemas.microsoft.com/office/powerpoint/2010/main" val="186861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solidFill>
                  <a:schemeClr val="accent4"/>
                </a:solidFill>
                <a:latin typeface="+mn-lt"/>
              </a:defRPr>
            </a:lvl1pPr>
          </a:lstStyle>
          <a:p>
            <a:r>
              <a:rPr lang="de-CH"/>
              <a:t>[Slide title]</a:t>
            </a:r>
            <a:endParaRPr lang="de-CH" dirty="0"/>
          </a:p>
        </p:txBody>
      </p:sp>
      <p:sp>
        <p:nvSpPr>
          <p:cNvPr id="3" name="Content Placeholder 2"/>
          <p:cNvSpPr>
            <a:spLocks noGrp="1"/>
          </p:cNvSpPr>
          <p:nvPr>
            <p:ph idx="1"/>
          </p:nvPr>
        </p:nvSpPr>
        <p:spPr>
          <a:xfrm>
            <a:off x="442913" y="2103120"/>
            <a:ext cx="11306175" cy="4073842"/>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0" name="Date Placeholder 9">
            <a:extLst>
              <a:ext uri="{FF2B5EF4-FFF2-40B4-BE49-F238E27FC236}">
                <a16:creationId xmlns:a16="http://schemas.microsoft.com/office/drawing/2014/main" id="{0F54D9F9-EC00-1569-32FD-F84FB6402FC8}"/>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1" name="Footer Placeholder 10">
            <a:extLst>
              <a:ext uri="{FF2B5EF4-FFF2-40B4-BE49-F238E27FC236}">
                <a16:creationId xmlns:a16="http://schemas.microsoft.com/office/drawing/2014/main" id="{B06A812F-7D8D-22FF-8B01-495E3708F85F}"/>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2" name="Slide Number Placeholder 11">
            <a:extLst>
              <a:ext uri="{FF2B5EF4-FFF2-40B4-BE49-F238E27FC236}">
                <a16:creationId xmlns:a16="http://schemas.microsoft.com/office/drawing/2014/main" id="{60E5F1C5-7B32-5C40-3419-86F23E0BE43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0E6EA45F-82AA-444B-9346-5D94F7D05E02}" type="slidenum">
              <a:rPr lang="de-CH" smtClean="0"/>
              <a:pPr/>
              <a:t>‹#›</a:t>
            </a:fld>
            <a:endParaRPr lang="de-CH"/>
          </a:p>
        </p:txBody>
      </p:sp>
    </p:spTree>
    <p:extLst>
      <p:ext uri="{BB962C8B-B14F-4D97-AF65-F5344CB8AC3E}">
        <p14:creationId xmlns:p14="http://schemas.microsoft.com/office/powerpoint/2010/main" val="325817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solidFill>
                  <a:schemeClr val="accent4"/>
                </a:solidFill>
                <a:latin typeface="+mn-lt"/>
              </a:defRPr>
            </a:lvl1pPr>
          </a:lstStyle>
          <a:p>
            <a:r>
              <a:rPr lang="de-CH"/>
              <a:t>[Slide title]</a:t>
            </a:r>
            <a:endParaRPr lang="de-CH" dirty="0"/>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2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de-CH"/>
              <a:t>[Optional slide subtitle]</a:t>
            </a:r>
            <a:endParaRPr lang="de-CH" dirty="0"/>
          </a:p>
        </p:txBody>
      </p:sp>
      <p:sp>
        <p:nvSpPr>
          <p:cNvPr id="3" name="Content Placeholder 2"/>
          <p:cNvSpPr>
            <a:spLocks noGrp="1"/>
          </p:cNvSpPr>
          <p:nvPr>
            <p:ph idx="1"/>
          </p:nvPr>
        </p:nvSpPr>
        <p:spPr>
          <a:xfrm>
            <a:off x="442913" y="2103438"/>
            <a:ext cx="11306175" cy="4068762"/>
          </a:xfrm>
        </p:spPr>
        <p:txBody>
          <a:bodyPr/>
          <a:lstStyle>
            <a:lvl5pPr>
              <a:defRPr/>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1" name="Date Placeholder 10">
            <a:extLst>
              <a:ext uri="{FF2B5EF4-FFF2-40B4-BE49-F238E27FC236}">
                <a16:creationId xmlns:a16="http://schemas.microsoft.com/office/drawing/2014/main" id="{46432A25-8A2E-5493-FB91-A4BD4535DBC1}"/>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2" name="Footer Placeholder 11">
            <a:extLst>
              <a:ext uri="{FF2B5EF4-FFF2-40B4-BE49-F238E27FC236}">
                <a16:creationId xmlns:a16="http://schemas.microsoft.com/office/drawing/2014/main" id="{AD2C7222-0EC0-35B5-8529-4DE4202E8EE9}"/>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3" name="Slide Number Placeholder 12">
            <a:extLst>
              <a:ext uri="{FF2B5EF4-FFF2-40B4-BE49-F238E27FC236}">
                <a16:creationId xmlns:a16="http://schemas.microsoft.com/office/drawing/2014/main" id="{4DF1FD9B-F84D-64B7-7289-A4AD093DCCB9}"/>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07904326-CDCB-4E43-B828-C2943FBA2367}" type="slidenum">
              <a:rPr lang="de-CH" smtClean="0"/>
              <a:pPr/>
              <a:t>‹#›</a:t>
            </a:fld>
            <a:endParaRPr lang="de-CH"/>
          </a:p>
        </p:txBody>
      </p:sp>
    </p:spTree>
    <p:extLst>
      <p:ext uri="{BB962C8B-B14F-4D97-AF65-F5344CB8AC3E}">
        <p14:creationId xmlns:p14="http://schemas.microsoft.com/office/powerpoint/2010/main" val="466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a:lstStyle>
            <a:lvl1pPr>
              <a:defRPr>
                <a:solidFill>
                  <a:schemeClr val="accent4"/>
                </a:solidFill>
                <a:latin typeface="+mn-lt"/>
              </a:defRPr>
            </a:lvl1pPr>
          </a:lstStyle>
          <a:p>
            <a:r>
              <a:rPr lang="de-CH"/>
              <a:t>[Slide title]</a:t>
            </a:r>
            <a:endParaRPr lang="de-CH" dirty="0"/>
          </a:p>
        </p:txBody>
      </p:sp>
      <p:sp>
        <p:nvSpPr>
          <p:cNvPr id="3" name="Content Placeholder 2"/>
          <p:cNvSpPr>
            <a:spLocks noGrp="1"/>
          </p:cNvSpPr>
          <p:nvPr>
            <p:ph idx="1"/>
          </p:nvPr>
        </p:nvSpPr>
        <p:spPr>
          <a:xfrm>
            <a:off x="442914" y="2103438"/>
            <a:ext cx="3529012" cy="4068762"/>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0" name="Date Placeholder 9">
            <a:extLst>
              <a:ext uri="{FF2B5EF4-FFF2-40B4-BE49-F238E27FC236}">
                <a16:creationId xmlns:a16="http://schemas.microsoft.com/office/drawing/2014/main" id="{5DC5DD26-0DFC-9070-8FAD-5C0962CAE21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1" name="Footer Placeholder 10">
            <a:extLst>
              <a:ext uri="{FF2B5EF4-FFF2-40B4-BE49-F238E27FC236}">
                <a16:creationId xmlns:a16="http://schemas.microsoft.com/office/drawing/2014/main" id="{A872B55E-4907-5DF5-069F-341FEF1E156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2" name="Slide Number Placeholder 11">
            <a:extLst>
              <a:ext uri="{FF2B5EF4-FFF2-40B4-BE49-F238E27FC236}">
                <a16:creationId xmlns:a16="http://schemas.microsoft.com/office/drawing/2014/main" id="{905E37D7-66C1-5E00-4FE6-32DC3FCE125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96F4A0A-7087-47B7-AF02-03CDFA0CEEBE}" type="slidenum">
              <a:rPr lang="de-CH" smtClean="0"/>
              <a:pPr/>
              <a:t>‹#›</a:t>
            </a:fld>
            <a:endParaRPr lang="de-CH"/>
          </a:p>
        </p:txBody>
      </p:sp>
    </p:spTree>
    <p:extLst>
      <p:ext uri="{BB962C8B-B14F-4D97-AF65-F5344CB8AC3E}">
        <p14:creationId xmlns:p14="http://schemas.microsoft.com/office/powerpoint/2010/main" val="3164721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solidFill>
                  <a:schemeClr val="accent4"/>
                </a:solidFill>
                <a:latin typeface="+mn-lt"/>
              </a:defRPr>
            </a:lvl1pPr>
          </a:lstStyle>
          <a:p>
            <a:r>
              <a:rPr lang="de-CH"/>
              <a:t>[Slide title]</a:t>
            </a:r>
            <a:endParaRPr lang="de-CH" dirty="0"/>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2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de-CH"/>
              <a:t>[Optional slide subtitle]</a:t>
            </a:r>
            <a:endParaRPr lang="de-CH" dirty="0"/>
          </a:p>
        </p:txBody>
      </p:sp>
      <p:sp>
        <p:nvSpPr>
          <p:cNvPr id="3" name="Content Placeholder 2"/>
          <p:cNvSpPr>
            <a:spLocks noGrp="1"/>
          </p:cNvSpPr>
          <p:nvPr>
            <p:ph idx="1"/>
          </p:nvPr>
        </p:nvSpPr>
        <p:spPr>
          <a:xfrm>
            <a:off x="442914" y="2103438"/>
            <a:ext cx="3529012" cy="4068762"/>
          </a:xfrm>
        </p:spPr>
        <p:txBody>
          <a:bodyPr/>
          <a:lstStyle>
            <a:lvl5pPr>
              <a:defRPr/>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1" name="Date Placeholder 10">
            <a:extLst>
              <a:ext uri="{FF2B5EF4-FFF2-40B4-BE49-F238E27FC236}">
                <a16:creationId xmlns:a16="http://schemas.microsoft.com/office/drawing/2014/main" id="{B5EAE364-5B7E-AD4E-11A0-A808A4BDC163}"/>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2" name="Footer Placeholder 11">
            <a:extLst>
              <a:ext uri="{FF2B5EF4-FFF2-40B4-BE49-F238E27FC236}">
                <a16:creationId xmlns:a16="http://schemas.microsoft.com/office/drawing/2014/main" id="{366B1E8D-128E-D617-39E4-8606B83C0483}"/>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3" name="Slide Number Placeholder 12">
            <a:extLst>
              <a:ext uri="{FF2B5EF4-FFF2-40B4-BE49-F238E27FC236}">
                <a16:creationId xmlns:a16="http://schemas.microsoft.com/office/drawing/2014/main" id="{1E4CF689-BBC5-0872-DE0E-27F790A70112}"/>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US" smtClean="0"/>
            </a:lvl1pPr>
          </a:lstStyle>
          <a:p>
            <a:fld id="{79D04A80-4685-499F-A78D-EE80D2847D15}" type="slidenum">
              <a:rPr lang="de-CH" smtClean="0"/>
              <a:pPr/>
              <a:t>‹#›</a:t>
            </a:fld>
            <a:endParaRPr lang="de-CH"/>
          </a:p>
        </p:txBody>
      </p:sp>
    </p:spTree>
    <p:extLst>
      <p:ext uri="{BB962C8B-B14F-4D97-AF65-F5344CB8AC3E}">
        <p14:creationId xmlns:p14="http://schemas.microsoft.com/office/powerpoint/2010/main" val="1123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a:lstStyle>
            <a:lvl1pPr>
              <a:defRPr>
                <a:solidFill>
                  <a:schemeClr val="accent4"/>
                </a:solidFill>
                <a:latin typeface="+mn-lt"/>
              </a:defRPr>
            </a:lvl1pPr>
          </a:lstStyle>
          <a:p>
            <a:r>
              <a:rPr lang="de-CH"/>
              <a:t>[Slide title]</a:t>
            </a:r>
            <a:endParaRPr lang="de-CH" dirty="0"/>
          </a:p>
        </p:txBody>
      </p:sp>
      <p:sp>
        <p:nvSpPr>
          <p:cNvPr id="3" name="Content Placeholder 2"/>
          <p:cNvSpPr>
            <a:spLocks noGrp="1"/>
          </p:cNvSpPr>
          <p:nvPr>
            <p:ph idx="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0" name="Date Placeholder 9">
            <a:extLst>
              <a:ext uri="{FF2B5EF4-FFF2-40B4-BE49-F238E27FC236}">
                <a16:creationId xmlns:a16="http://schemas.microsoft.com/office/drawing/2014/main" id="{B38B6D99-A379-2BFC-1AA7-0AECA062F053}"/>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1" name="Footer Placeholder 10">
            <a:extLst>
              <a:ext uri="{FF2B5EF4-FFF2-40B4-BE49-F238E27FC236}">
                <a16:creationId xmlns:a16="http://schemas.microsoft.com/office/drawing/2014/main" id="{82C6E562-1611-7DA4-0B05-7BACBDC76998}"/>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2" name="Slide Number Placeholder 11">
            <a:extLst>
              <a:ext uri="{FF2B5EF4-FFF2-40B4-BE49-F238E27FC236}">
                <a16:creationId xmlns:a16="http://schemas.microsoft.com/office/drawing/2014/main" id="{C7F7F97D-DB9F-D106-5611-3484DE3DD3AB}"/>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99B8C8D-2154-419B-A231-25E411A18E89}" type="slidenum">
              <a:rPr lang="de-CH" smtClean="0"/>
              <a:pPr/>
              <a:t>‹#›</a:t>
            </a:fld>
            <a:endParaRPr lang="de-CH"/>
          </a:p>
        </p:txBody>
      </p:sp>
    </p:spTree>
    <p:extLst>
      <p:ext uri="{BB962C8B-B14F-4D97-AF65-F5344CB8AC3E}">
        <p14:creationId xmlns:p14="http://schemas.microsoft.com/office/powerpoint/2010/main" val="76774683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a:lstStyle>
            <a:lvl1pPr>
              <a:defRPr>
                <a:solidFill>
                  <a:schemeClr val="accent4"/>
                </a:solidFill>
                <a:latin typeface="+mn-lt"/>
              </a:defRPr>
            </a:lvl1pPr>
          </a:lstStyle>
          <a:p>
            <a:r>
              <a:rPr lang="de-CH"/>
              <a:t>[Slide title]</a:t>
            </a:r>
            <a:endParaRPr lang="de-CH" dirty="0"/>
          </a:p>
        </p:txBody>
      </p:sp>
      <p:sp>
        <p:nvSpPr>
          <p:cNvPr id="3" name="Content Placeholder 2"/>
          <p:cNvSpPr>
            <a:spLocks noGrp="1"/>
          </p:cNvSpPr>
          <p:nvPr>
            <p:ph sz="half" idx="1"/>
          </p:nvPr>
        </p:nvSpPr>
        <p:spPr>
          <a:xfrm>
            <a:off x="442913" y="2103438"/>
            <a:ext cx="5473700" cy="4068761"/>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Content Placeholder 3"/>
          <p:cNvSpPr>
            <a:spLocks noGrp="1"/>
          </p:cNvSpPr>
          <p:nvPr>
            <p:ph sz="half" idx="2"/>
          </p:nvPr>
        </p:nvSpPr>
        <p:spPr>
          <a:xfrm>
            <a:off x="6275388" y="2103438"/>
            <a:ext cx="5473700" cy="4068762"/>
          </a:xfrm>
        </p:spPr>
        <p:txBody>
          <a:bodyPr/>
          <a:lstStyle>
            <a:lvl5pPr>
              <a:defRPr/>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11" name="Date Placeholder 10">
            <a:extLst>
              <a:ext uri="{FF2B5EF4-FFF2-40B4-BE49-F238E27FC236}">
                <a16:creationId xmlns:a16="http://schemas.microsoft.com/office/drawing/2014/main" id="{84EAE140-3364-CA07-E2EC-871D1FBDC1B7}"/>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r>
              <a:rPr lang="de-CH"/>
              <a:t>8. Februar 2024</a:t>
            </a:r>
          </a:p>
        </p:txBody>
      </p:sp>
      <p:sp>
        <p:nvSpPr>
          <p:cNvPr id="12" name="Footer Placeholder 11">
            <a:extLst>
              <a:ext uri="{FF2B5EF4-FFF2-40B4-BE49-F238E27FC236}">
                <a16:creationId xmlns:a16="http://schemas.microsoft.com/office/drawing/2014/main" id="{6121BB8E-A02F-DFF1-9BC9-36B5296F48C3}"/>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de-CH"/>
              <a:t>Dynamische Altersvorsorge bei PwC</a:t>
            </a:r>
          </a:p>
        </p:txBody>
      </p:sp>
      <p:sp>
        <p:nvSpPr>
          <p:cNvPr id="13" name="Slide Number Placeholder 12">
            <a:extLst>
              <a:ext uri="{FF2B5EF4-FFF2-40B4-BE49-F238E27FC236}">
                <a16:creationId xmlns:a16="http://schemas.microsoft.com/office/drawing/2014/main" id="{502B210A-1E49-EC0D-BCB1-47C11F06F866}"/>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BA0B842D-45D4-47B6-BFEE-F745661D44E6}" type="slidenum">
              <a:rPr lang="de-CH" smtClean="0"/>
              <a:pPr/>
              <a:t>‹#›</a:t>
            </a:fld>
            <a:endParaRPr lang="de-CH"/>
          </a:p>
        </p:txBody>
      </p:sp>
    </p:spTree>
    <p:extLst>
      <p:ext uri="{BB962C8B-B14F-4D97-AF65-F5344CB8AC3E}">
        <p14:creationId xmlns:p14="http://schemas.microsoft.com/office/powerpoint/2010/main" val="216572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de-CH"/>
              <a:t>[Slide title]</a:t>
            </a:r>
            <a:endParaRPr lang="de-CH" dirty="0"/>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Presentation Footer">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lang="de-CH" sz="750" smtClean="0"/>
            </a:lvl1pPr>
          </a:lstStyle>
          <a:p>
            <a:r>
              <a:rPr lang="de-CH"/>
              <a:t>Dynamische Altersvorsorge bei PwC</a:t>
            </a:r>
            <a:endParaRPr lang="de-CH" dirty="0"/>
          </a:p>
        </p:txBody>
      </p:sp>
      <p:sp>
        <p:nvSpPr>
          <p:cNvPr id="4" name="Date">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lang="de-CH" sz="750" smtClean="0"/>
            </a:lvl1pPr>
          </a:lstStyle>
          <a:p>
            <a:r>
              <a:rPr lang="de-CH"/>
              <a:t>8. Februar 2024</a:t>
            </a:r>
            <a:endParaRPr lang="de-CH" dirty="0"/>
          </a:p>
        </p:txBody>
      </p:sp>
      <p:sp>
        <p:nvSpPr>
          <p:cNvPr id="8" name="PwCFirm"/>
          <p:cNvSpPr txBox="1"/>
          <p:nvPr/>
        </p:nvSpPr>
        <p:spPr>
          <a:xfrm>
            <a:off x="442913" y="6492240"/>
            <a:ext cx="5473700" cy="137160"/>
          </a:xfrm>
          <a:prstGeom prst="rect">
            <a:avLst/>
          </a:prstGeom>
          <a:noFill/>
        </p:spPr>
        <p:txBody>
          <a:bodyPr wrap="square" lIns="0" tIns="0" rIns="0" bIns="0" rtlCol="0" anchor="b" anchorCtr="0">
            <a:noAutofit/>
          </a:bodyPr>
          <a:lstStyle>
            <a:defPPr>
              <a:defRPr lang="en-US"/>
            </a:defPPr>
            <a:lvl1pPr>
              <a:defRPr sz="750" b="0"/>
            </a:lvl1pPr>
          </a:lstStyle>
          <a:p>
            <a:pPr lvl="0" algn="l"/>
            <a:r>
              <a:rPr lang="de-CH"/>
              <a:t>Pensionskasse Mitarbeitende P-Schweiz</a:t>
            </a:r>
            <a:endParaRPr lang="de-CH" dirty="0"/>
          </a:p>
        </p:txBody>
      </p:sp>
      <p:sp>
        <p:nvSpPr>
          <p:cNvPr id="6" name="Slide Number"/>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lang="de-CH" sz="750" smtClean="0"/>
            </a:lvl1pPr>
          </a:lstStyle>
          <a:p>
            <a:fld id="{9BB5A51B-AD3C-46E2-84AA-D444ED834EC9}" type="slidenum">
              <a:rPr lang="de-CH" smtClean="0"/>
              <a:pPr/>
              <a:t>‹#›</a:t>
            </a:fld>
            <a:endParaRPr lang="de-CH" dirty="0"/>
          </a:p>
        </p:txBody>
      </p:sp>
      <p:cxnSp>
        <p:nvCxnSpPr>
          <p:cNvPr id="9" name="Straight Connector 8">
            <a:extLst>
              <a:ext uri="{FF2B5EF4-FFF2-40B4-BE49-F238E27FC236}">
                <a16:creationId xmlns:a16="http://schemas.microsoft.com/office/drawing/2014/main" id="{67F5684A-4A17-429B-BDFC-626D21D80CBF}"/>
              </a:ext>
            </a:extLst>
          </p:cNvPr>
          <p:cNvCxnSpPr>
            <a:cxnSpLocks/>
          </p:cNvCxnSpPr>
          <p:nvPr userDrawn="1"/>
        </p:nvCxnSpPr>
        <p:spPr>
          <a:xfrm>
            <a:off x="442912" y="6249814"/>
            <a:ext cx="11306176" cy="0"/>
          </a:xfrm>
          <a:prstGeom prst="line">
            <a:avLst/>
          </a:prstGeom>
          <a:ln w="3175" cap="sq">
            <a:solidFill>
              <a:schemeClr val="accent4"/>
            </a:solidFill>
            <a:prstDash val="solid"/>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5" r:id="rId1"/>
    <p:sldLayoutId id="2147483802" r:id="rId2"/>
    <p:sldLayoutId id="2147483740" r:id="rId3"/>
    <p:sldLayoutId id="2147483742" r:id="rId4"/>
    <p:sldLayoutId id="2147483754" r:id="rId5"/>
    <p:sldLayoutId id="2147483743" r:id="rId6"/>
    <p:sldLayoutId id="2147483755" r:id="rId7"/>
    <p:sldLayoutId id="2147483767" r:id="rId8"/>
    <p:sldLayoutId id="2147483744" r:id="rId9"/>
    <p:sldLayoutId id="2147483756" r:id="rId10"/>
    <p:sldLayoutId id="2147483757" r:id="rId11"/>
    <p:sldLayoutId id="2147483786" r:id="rId12"/>
    <p:sldLayoutId id="2147483787" r:id="rId13"/>
    <p:sldLayoutId id="2147483790" r:id="rId14"/>
    <p:sldLayoutId id="2147483765" r:id="rId15"/>
    <p:sldLayoutId id="2147483789" r:id="rId16"/>
    <p:sldLayoutId id="2147483791" r:id="rId17"/>
    <p:sldLayoutId id="2147483792" r:id="rId18"/>
    <p:sldLayoutId id="2147483793" r:id="rId19"/>
    <p:sldLayoutId id="2147483794" r:id="rId20"/>
    <p:sldLayoutId id="2147483800" r:id="rId21"/>
    <p:sldLayoutId id="2147483801" r:id="rId22"/>
  </p:sldLayoutIdLst>
  <p:hf hdr="0"/>
  <p:txStyles>
    <p:titleStyle>
      <a:lvl1pPr algn="l" defTabSz="914400" rtl="0" eaLnBrk="1" latinLnBrk="0" hangingPunct="1">
        <a:lnSpc>
          <a:spcPct val="85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F26B43"/>
          </p15:clr>
        </p15:guide>
        <p15:guide id="1" pos="279" userDrawn="1">
          <p15:clr>
            <a:srgbClr val="F26B43"/>
          </p15:clr>
        </p15:guide>
        <p15:guide id="2" pos="7401" userDrawn="1">
          <p15:clr>
            <a:srgbClr val="F26B43"/>
          </p15:clr>
        </p15:guide>
        <p15:guide id="3" pos="3953" userDrawn="1">
          <p15:clr>
            <a:srgbClr val="F26B43"/>
          </p15:clr>
        </p15:guide>
        <p15:guide id="4" pos="3727" userDrawn="1">
          <p15:clr>
            <a:srgbClr val="F26B43"/>
          </p15:clr>
        </p15:guide>
        <p15:guide id="5" orient="horz" pos="3888" userDrawn="1">
          <p15:clr>
            <a:srgbClr val="F26B43"/>
          </p15:clr>
        </p15:guide>
        <p15:guide id="6" pos="2726" userDrawn="1">
          <p15:clr>
            <a:srgbClr val="F26B43"/>
          </p15:clr>
        </p15:guide>
        <p15:guide id="7" pos="2502" userDrawn="1">
          <p15:clr>
            <a:srgbClr val="F26B43"/>
          </p15:clr>
        </p15:guide>
        <p15:guide id="8" pos="4952" userDrawn="1">
          <p15:clr>
            <a:srgbClr val="F26B43"/>
          </p15:clr>
        </p15:guide>
        <p15:guide id="9" pos="5177" userDrawn="1">
          <p15:clr>
            <a:srgbClr val="F26B43"/>
          </p15:clr>
        </p15:guide>
        <p15:guide id="10" orient="horz" pos="2160" userDrawn="1">
          <p15:clr>
            <a:srgbClr val="F26B43"/>
          </p15:clr>
        </p15:guide>
        <p15:guide id="11" orient="horz" pos="1325" userDrawn="1">
          <p15:clr>
            <a:srgbClr val="F26B43"/>
          </p15:clr>
        </p15:guide>
        <p15:guide id="12" orient="horz" pos="1146" userDrawn="1">
          <p15:clr>
            <a:srgbClr val="F26B43"/>
          </p15:clr>
        </p15:guide>
        <p15:guide id="13" orient="horz" pos="2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6282" y="730032"/>
            <a:ext cx="11420708" cy="74404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386281" y="1527018"/>
            <a:ext cx="11420708" cy="4710294"/>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Fußzeilenplatzhalter 4"/>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lang="de-CH" sz="750" smtClean="0"/>
            </a:lvl1pPr>
          </a:lstStyle>
          <a:p>
            <a:r>
              <a:rPr lang="de-CH"/>
              <a:t>Dynamische Altersvorsorge bei PwC</a:t>
            </a:r>
            <a:endParaRPr lang="de-CH" dirty="0"/>
          </a:p>
        </p:txBody>
      </p:sp>
      <p:sp>
        <p:nvSpPr>
          <p:cNvPr id="6" name="Foliennummernplatzhalter 5"/>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lang="de-CH" sz="750" smtClean="0"/>
            </a:lvl1pPr>
          </a:lstStyle>
          <a:p>
            <a:fld id="{FF03E45C-EBA7-4A8B-ACD0-C266B01DF759}" type="slidenum">
              <a:rPr lang="de-CH" smtClean="0"/>
              <a:pPr/>
              <a:t>‹#›</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210381"/>
            <a:ext cx="3212976" cy="69250"/>
          </a:xfrm>
          <a:prstGeom prst="rect">
            <a:avLst/>
          </a:prstGeom>
          <a:noFill/>
        </p:spPr>
        <p:txBody>
          <a:bodyPr wrap="square" lIns="0" tIns="0" rIns="0" bIns="0" rtlCol="0">
            <a:spAutoFit/>
          </a:bodyPr>
          <a:lstStyle/>
          <a:p>
            <a:r>
              <a:rPr lang="de-CH" sz="450" spc="30" baseline="0" dirty="0">
                <a:solidFill>
                  <a:schemeClr val="bg1">
                    <a:lumMod val="75000"/>
                  </a:schemeClr>
                </a:solidFill>
              </a:rPr>
              <a:t>Erstellt durch Vorlagenbauer.ch</a:t>
            </a:r>
          </a:p>
        </p:txBody>
      </p:sp>
      <p:cxnSp>
        <p:nvCxnSpPr>
          <p:cNvPr id="13" name="Gerader Verbinder 12">
            <a:extLst>
              <a:ext uri="{FF2B5EF4-FFF2-40B4-BE49-F238E27FC236}">
                <a16:creationId xmlns:a16="http://schemas.microsoft.com/office/drawing/2014/main" id="{BC5C3AF2-E283-4363-B28C-90A3A671B5C1}"/>
              </a:ext>
            </a:extLst>
          </p:cNvPr>
          <p:cNvCxnSpPr>
            <a:cxnSpLocks/>
          </p:cNvCxnSpPr>
          <p:nvPr userDrawn="1"/>
        </p:nvCxnSpPr>
        <p:spPr>
          <a:xfrm>
            <a:off x="376421" y="436698"/>
            <a:ext cx="114372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D92E915E-168A-4EB9-8FE4-070CE3B6172B}"/>
              </a:ext>
            </a:extLst>
          </p:cNvPr>
          <p:cNvSpPr txBox="1"/>
          <p:nvPr userDrawn="1"/>
        </p:nvSpPr>
        <p:spPr>
          <a:xfrm>
            <a:off x="376421" y="260649"/>
            <a:ext cx="3703356" cy="123111"/>
          </a:xfrm>
          <a:prstGeom prst="rect">
            <a:avLst/>
          </a:prstGeom>
          <a:noFill/>
        </p:spPr>
        <p:txBody>
          <a:bodyPr wrap="square" lIns="0" tIns="0" rIns="0" bIns="0" rtlCol="0">
            <a:spAutoFit/>
          </a:bodyPr>
          <a:lstStyle/>
          <a:p>
            <a:r>
              <a:rPr lang="de-CH" sz="800" b="1" spc="0" baseline="0" dirty="0">
                <a:solidFill>
                  <a:srgbClr val="47526E"/>
                </a:solidFill>
              </a:rPr>
              <a:t>BVG- und Stiftungsaufsicht des Kantons Zürich (BVS) |</a:t>
            </a:r>
          </a:p>
        </p:txBody>
      </p:sp>
      <p:sp>
        <p:nvSpPr>
          <p:cNvPr id="4" name="PwCFirm">
            <a:extLst>
              <a:ext uri="{FF2B5EF4-FFF2-40B4-BE49-F238E27FC236}">
                <a16:creationId xmlns:a16="http://schemas.microsoft.com/office/drawing/2014/main" id="{95DFFC89-CC62-4C9E-B8D4-A146FA64569F}"/>
              </a:ext>
            </a:extLst>
          </p:cNvPr>
          <p:cNvSpPr txBox="1"/>
          <p:nvPr userDrawn="1"/>
        </p:nvSpPr>
        <p:spPr>
          <a:xfrm>
            <a:off x="442913" y="6492240"/>
            <a:ext cx="5473700" cy="137160"/>
          </a:xfrm>
          <a:prstGeom prst="rect">
            <a:avLst/>
          </a:prstGeom>
          <a:noFill/>
        </p:spPr>
        <p:txBody>
          <a:bodyPr wrap="square" lIns="0" tIns="0" rIns="0" bIns="0" rtlCol="0" anchor="b" anchorCtr="0">
            <a:noAutofit/>
          </a:bodyPr>
          <a:lstStyle>
            <a:defPPr>
              <a:defRPr lang="en-US"/>
            </a:defPPr>
            <a:lvl1pPr>
              <a:defRPr sz="750" b="0"/>
            </a:lvl1pPr>
          </a:lstStyle>
          <a:p>
            <a:pPr lvl="0" algn="l"/>
            <a:r>
              <a:rPr lang="de-CH"/>
              <a:t>Pensionskasse Mitarbeitende P-Schweiz</a:t>
            </a:r>
            <a:endParaRPr lang="de-CH" dirty="0"/>
          </a:p>
        </p:txBody>
      </p:sp>
      <p:sp>
        <p:nvSpPr>
          <p:cNvPr id="8" name="Date Placeholder 7">
            <a:extLst>
              <a:ext uri="{FF2B5EF4-FFF2-40B4-BE49-F238E27FC236}">
                <a16:creationId xmlns:a16="http://schemas.microsoft.com/office/drawing/2014/main" id="{3805C7A9-9772-45E1-99B0-C0B84FB4BD3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lang="de-CH" sz="750" smtClean="0"/>
            </a:lvl1pPr>
          </a:lstStyle>
          <a:p>
            <a:r>
              <a:rPr lang="de-CH"/>
              <a:t>8. Februar 2024</a:t>
            </a:r>
            <a:endParaRPr lang="de-CH" dirty="0"/>
          </a:p>
        </p:txBody>
      </p:sp>
    </p:spTree>
    <p:extLst>
      <p:ext uri="{BB962C8B-B14F-4D97-AF65-F5344CB8AC3E}">
        <p14:creationId xmlns:p14="http://schemas.microsoft.com/office/powerpoint/2010/main" val="7590964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defTabSz="685800" rtl="0" eaLnBrk="1" latinLnBrk="0" hangingPunct="1">
        <a:lnSpc>
          <a:spcPct val="100000"/>
        </a:lnSpc>
        <a:spcBef>
          <a:spcPct val="0"/>
        </a:spcBef>
        <a:buNone/>
        <a:defRPr sz="2500" b="1" kern="1200" spc="50"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800" b="0" kern="1200">
          <a:solidFill>
            <a:srgbClr val="47526E"/>
          </a:solidFill>
          <a:latin typeface="+mn-lt"/>
          <a:ea typeface="+mn-ea"/>
          <a:cs typeface="+mn-cs"/>
        </a:defRPr>
      </a:lvl1pPr>
      <a:lvl2pPr marL="0" indent="-234000" algn="l" defTabSz="685800" rtl="0" eaLnBrk="1" latinLnBrk="0" hangingPunct="1">
        <a:lnSpc>
          <a:spcPct val="117000"/>
        </a:lnSpc>
        <a:spcBef>
          <a:spcPts val="0"/>
        </a:spcBef>
        <a:buClr>
          <a:schemeClr val="accent1"/>
        </a:buClr>
        <a:buSzPct val="60000"/>
        <a:buFont typeface="Segoe UI Symbol" panose="020B0502040204020203" pitchFamily="34" charset="0"/>
        <a:buChar char="◣"/>
        <a:defRPr sz="1800" kern="1200">
          <a:solidFill>
            <a:srgbClr val="47526E"/>
          </a:solidFill>
          <a:latin typeface="+mn-lt"/>
          <a:ea typeface="+mn-ea"/>
          <a:cs typeface="+mn-cs"/>
        </a:defRPr>
      </a:lvl2pPr>
      <a:lvl3pPr marL="540000" indent="-216000" algn="l" defTabSz="685800" rtl="0" eaLnBrk="1" latinLnBrk="0" hangingPunct="1">
        <a:lnSpc>
          <a:spcPct val="117000"/>
        </a:lnSpc>
        <a:spcBef>
          <a:spcPts val="0"/>
        </a:spcBef>
        <a:buClr>
          <a:schemeClr val="accent1"/>
        </a:buClr>
        <a:buSzPct val="60000"/>
        <a:buFont typeface="Segoe UI Symbol" panose="020B0502040204020203" pitchFamily="34" charset="0"/>
        <a:buChar char="◣"/>
        <a:defRPr sz="1800" kern="1200">
          <a:solidFill>
            <a:srgbClr val="47526E"/>
          </a:solidFill>
          <a:latin typeface="+mn-lt"/>
          <a:ea typeface="+mn-ea"/>
          <a:cs typeface="+mn-cs"/>
        </a:defRPr>
      </a:lvl3pPr>
      <a:lvl4pPr marL="864000" indent="-216000" algn="l" defTabSz="685800" rtl="0" eaLnBrk="1" latinLnBrk="0" hangingPunct="1">
        <a:lnSpc>
          <a:spcPct val="117000"/>
        </a:lnSpc>
        <a:spcBef>
          <a:spcPts val="0"/>
        </a:spcBef>
        <a:buClr>
          <a:schemeClr val="accent1"/>
        </a:buClr>
        <a:buSzPct val="60000"/>
        <a:buFont typeface="Segoe UI Symbol" panose="020B0502040204020203" pitchFamily="34" charset="0"/>
        <a:buChar char="◣"/>
        <a:defRPr sz="1800" kern="1200">
          <a:solidFill>
            <a:srgbClr val="47526E"/>
          </a:solidFill>
          <a:latin typeface="+mn-lt"/>
          <a:ea typeface="+mn-ea"/>
          <a:cs typeface="+mn-cs"/>
        </a:defRPr>
      </a:lvl4pPr>
      <a:lvl5pPr marL="1188000" indent="-216000" algn="l" defTabSz="685800" rtl="0" eaLnBrk="1" latinLnBrk="0" hangingPunct="1">
        <a:lnSpc>
          <a:spcPct val="117000"/>
        </a:lnSpc>
        <a:spcBef>
          <a:spcPts val="0"/>
        </a:spcBef>
        <a:buClr>
          <a:schemeClr val="accent1"/>
        </a:buClr>
        <a:buSzPct val="60000"/>
        <a:buFont typeface="Segoe UI Symbol" panose="020B0502040204020203" pitchFamily="34" charset="0"/>
        <a:buChar char="◣"/>
        <a:defRPr sz="1800" kern="1200">
          <a:solidFill>
            <a:srgbClr val="47526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5457-950A-462E-AF10-ED2797C2CCC9}"/>
              </a:ext>
            </a:extLst>
          </p:cNvPr>
          <p:cNvSpPr>
            <a:spLocks noGrp="1"/>
          </p:cNvSpPr>
          <p:nvPr>
            <p:ph type="title"/>
          </p:nvPr>
        </p:nvSpPr>
        <p:spPr/>
        <p:txBody>
          <a:bodyPr/>
          <a:lstStyle/>
          <a:p>
            <a:r>
              <a:rPr lang="de-CH" dirty="0">
                <a:solidFill>
                  <a:srgbClr val="002060"/>
                </a:solidFill>
              </a:rPr>
              <a:t>«Dynamische Altersleistungen: Rücktrittsalter bei PwC»</a:t>
            </a:r>
          </a:p>
        </p:txBody>
      </p:sp>
      <p:graphicFrame>
        <p:nvGraphicFramePr>
          <p:cNvPr id="10" name="Table 3">
            <a:extLst>
              <a:ext uri="{FF2B5EF4-FFF2-40B4-BE49-F238E27FC236}">
                <a16:creationId xmlns:a16="http://schemas.microsoft.com/office/drawing/2014/main" id="{B48B3F49-064E-4264-84AF-6990775A5332}"/>
              </a:ext>
            </a:extLst>
          </p:cNvPr>
          <p:cNvGraphicFramePr>
            <a:graphicFrameLocks noGrp="1"/>
          </p:cNvGraphicFramePr>
          <p:nvPr>
            <p:extLst>
              <p:ext uri="{D42A27DB-BD31-4B8C-83A1-F6EECF244321}">
                <p14:modId xmlns:p14="http://schemas.microsoft.com/office/powerpoint/2010/main" val="150386686"/>
              </p:ext>
            </p:extLst>
          </p:nvPr>
        </p:nvGraphicFramePr>
        <p:xfrm>
          <a:off x="604023" y="2473704"/>
          <a:ext cx="6096001" cy="2989200"/>
        </p:xfrm>
        <a:graphic>
          <a:graphicData uri="http://schemas.openxmlformats.org/drawingml/2006/table">
            <a:tbl>
              <a:tblPr firstRow="1" bandRow="1"/>
              <a:tblGrid>
                <a:gridCol w="958973">
                  <a:extLst>
                    <a:ext uri="{9D8B030D-6E8A-4147-A177-3AD203B41FA5}">
                      <a16:colId xmlns:a16="http://schemas.microsoft.com/office/drawing/2014/main" val="2128948052"/>
                    </a:ext>
                  </a:extLst>
                </a:gridCol>
                <a:gridCol w="1656184">
                  <a:extLst>
                    <a:ext uri="{9D8B030D-6E8A-4147-A177-3AD203B41FA5}">
                      <a16:colId xmlns:a16="http://schemas.microsoft.com/office/drawing/2014/main" val="1204482534"/>
                    </a:ext>
                  </a:extLst>
                </a:gridCol>
                <a:gridCol w="1740422">
                  <a:extLst>
                    <a:ext uri="{9D8B030D-6E8A-4147-A177-3AD203B41FA5}">
                      <a16:colId xmlns:a16="http://schemas.microsoft.com/office/drawing/2014/main" val="578297025"/>
                    </a:ext>
                  </a:extLst>
                </a:gridCol>
                <a:gridCol w="1740422">
                  <a:extLst>
                    <a:ext uri="{9D8B030D-6E8A-4147-A177-3AD203B41FA5}">
                      <a16:colId xmlns:a16="http://schemas.microsoft.com/office/drawing/2014/main" val="530839932"/>
                    </a:ext>
                  </a:extLst>
                </a:gridCol>
              </a:tblGrid>
              <a:tr h="288000">
                <a:tc>
                  <a:txBody>
                    <a:bodyPr/>
                    <a:lstStyle>
                      <a:lvl1pPr marL="0" algn="l" defTabSz="914400" rtl="0" eaLnBrk="1" latinLnBrk="0" hangingPunct="1">
                        <a:defRPr sz="1600" b="1" kern="1200">
                          <a:solidFill>
                            <a:schemeClr val="lt1"/>
                          </a:solidFill>
                          <a:latin typeface="Arial" panose="020B0604020202020204"/>
                        </a:defRPr>
                      </a:lvl1pPr>
                      <a:lvl2pPr marL="457200" algn="l" defTabSz="914400" rtl="0" eaLnBrk="1" latinLnBrk="0" hangingPunct="1">
                        <a:defRPr sz="1600" b="1" kern="1200">
                          <a:solidFill>
                            <a:schemeClr val="lt1"/>
                          </a:solidFill>
                          <a:latin typeface="Arial" panose="020B0604020202020204"/>
                        </a:defRPr>
                      </a:lvl2pPr>
                      <a:lvl3pPr marL="914400" algn="l" defTabSz="914400" rtl="0" eaLnBrk="1" latinLnBrk="0" hangingPunct="1">
                        <a:defRPr sz="1600" b="1" kern="1200">
                          <a:solidFill>
                            <a:schemeClr val="lt1"/>
                          </a:solidFill>
                          <a:latin typeface="Arial" panose="020B0604020202020204"/>
                        </a:defRPr>
                      </a:lvl3pPr>
                      <a:lvl4pPr marL="1371600" algn="l" defTabSz="914400" rtl="0" eaLnBrk="1" latinLnBrk="0" hangingPunct="1">
                        <a:defRPr sz="1600" b="1" kern="1200">
                          <a:solidFill>
                            <a:schemeClr val="lt1"/>
                          </a:solidFill>
                          <a:latin typeface="Arial" panose="020B0604020202020204"/>
                        </a:defRPr>
                      </a:lvl4pPr>
                      <a:lvl5pPr marL="1828800" algn="l" defTabSz="914400" rtl="0" eaLnBrk="1" latinLnBrk="0" hangingPunct="1">
                        <a:defRPr sz="1600" b="1" kern="1200">
                          <a:solidFill>
                            <a:schemeClr val="lt1"/>
                          </a:solidFill>
                          <a:latin typeface="Arial" panose="020B0604020202020204"/>
                        </a:defRPr>
                      </a:lvl5pPr>
                      <a:lvl6pPr marL="2286000" algn="l" defTabSz="914400" rtl="0" eaLnBrk="1" latinLnBrk="0" hangingPunct="1">
                        <a:defRPr sz="1600" b="1" kern="1200">
                          <a:solidFill>
                            <a:schemeClr val="lt1"/>
                          </a:solidFill>
                          <a:latin typeface="Arial" panose="020B0604020202020204"/>
                        </a:defRPr>
                      </a:lvl6pPr>
                      <a:lvl7pPr marL="2743200" algn="l" defTabSz="914400" rtl="0" eaLnBrk="1" latinLnBrk="0" hangingPunct="1">
                        <a:defRPr sz="1600" b="1" kern="1200">
                          <a:solidFill>
                            <a:schemeClr val="lt1"/>
                          </a:solidFill>
                          <a:latin typeface="Arial" panose="020B0604020202020204"/>
                        </a:defRPr>
                      </a:lvl7pPr>
                      <a:lvl8pPr marL="3200400" algn="l" defTabSz="914400" rtl="0" eaLnBrk="1" latinLnBrk="0" hangingPunct="1">
                        <a:defRPr sz="1600" b="1" kern="1200">
                          <a:solidFill>
                            <a:schemeClr val="lt1"/>
                          </a:solidFill>
                          <a:latin typeface="Arial" panose="020B0604020202020204"/>
                        </a:defRPr>
                      </a:lvl8pPr>
                      <a:lvl9pPr marL="3657600" algn="l" defTabSz="914400" rtl="0" eaLnBrk="1" latinLnBrk="0" hangingPunct="1">
                        <a:defRPr sz="1600" b="1" kern="1200">
                          <a:solidFill>
                            <a:schemeClr val="lt1"/>
                          </a:solidFill>
                          <a:latin typeface="Arial" panose="020B0604020202020204"/>
                        </a:defRPr>
                      </a:lvl9pPr>
                    </a:lstStyle>
                    <a:p>
                      <a:r>
                        <a:rPr lang="de-CH" sz="1200" dirty="0"/>
                        <a:t>Jahrgang</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D5270"/>
                    </a:solidFill>
                  </a:tcPr>
                </a:tc>
                <a:tc>
                  <a:txBody>
                    <a:bodyPr/>
                    <a:lstStyle>
                      <a:lvl1pPr marL="0" algn="l" defTabSz="914400" rtl="0" eaLnBrk="1" latinLnBrk="0" hangingPunct="1">
                        <a:defRPr sz="1600" b="1" kern="1200">
                          <a:solidFill>
                            <a:schemeClr val="lt1"/>
                          </a:solidFill>
                          <a:latin typeface="Arial" panose="020B0604020202020204"/>
                        </a:defRPr>
                      </a:lvl1pPr>
                      <a:lvl2pPr marL="457200" algn="l" defTabSz="914400" rtl="0" eaLnBrk="1" latinLnBrk="0" hangingPunct="1">
                        <a:defRPr sz="1600" b="1" kern="1200">
                          <a:solidFill>
                            <a:schemeClr val="lt1"/>
                          </a:solidFill>
                          <a:latin typeface="Arial" panose="020B0604020202020204"/>
                        </a:defRPr>
                      </a:lvl2pPr>
                      <a:lvl3pPr marL="914400" algn="l" defTabSz="914400" rtl="0" eaLnBrk="1" latinLnBrk="0" hangingPunct="1">
                        <a:defRPr sz="1600" b="1" kern="1200">
                          <a:solidFill>
                            <a:schemeClr val="lt1"/>
                          </a:solidFill>
                          <a:latin typeface="Arial" panose="020B0604020202020204"/>
                        </a:defRPr>
                      </a:lvl3pPr>
                      <a:lvl4pPr marL="1371600" algn="l" defTabSz="914400" rtl="0" eaLnBrk="1" latinLnBrk="0" hangingPunct="1">
                        <a:defRPr sz="1600" b="1" kern="1200">
                          <a:solidFill>
                            <a:schemeClr val="lt1"/>
                          </a:solidFill>
                          <a:latin typeface="Arial" panose="020B0604020202020204"/>
                        </a:defRPr>
                      </a:lvl4pPr>
                      <a:lvl5pPr marL="1828800" algn="l" defTabSz="914400" rtl="0" eaLnBrk="1" latinLnBrk="0" hangingPunct="1">
                        <a:defRPr sz="1600" b="1" kern="1200">
                          <a:solidFill>
                            <a:schemeClr val="lt1"/>
                          </a:solidFill>
                          <a:latin typeface="Arial" panose="020B0604020202020204"/>
                        </a:defRPr>
                      </a:lvl5pPr>
                      <a:lvl6pPr marL="2286000" algn="l" defTabSz="914400" rtl="0" eaLnBrk="1" latinLnBrk="0" hangingPunct="1">
                        <a:defRPr sz="1600" b="1" kern="1200">
                          <a:solidFill>
                            <a:schemeClr val="lt1"/>
                          </a:solidFill>
                          <a:latin typeface="Arial" panose="020B0604020202020204"/>
                        </a:defRPr>
                      </a:lvl6pPr>
                      <a:lvl7pPr marL="2743200" algn="l" defTabSz="914400" rtl="0" eaLnBrk="1" latinLnBrk="0" hangingPunct="1">
                        <a:defRPr sz="1600" b="1" kern="1200">
                          <a:solidFill>
                            <a:schemeClr val="lt1"/>
                          </a:solidFill>
                          <a:latin typeface="Arial" panose="020B0604020202020204"/>
                        </a:defRPr>
                      </a:lvl7pPr>
                      <a:lvl8pPr marL="3200400" algn="l" defTabSz="914400" rtl="0" eaLnBrk="1" latinLnBrk="0" hangingPunct="1">
                        <a:defRPr sz="1600" b="1" kern="1200">
                          <a:solidFill>
                            <a:schemeClr val="lt1"/>
                          </a:solidFill>
                          <a:latin typeface="Arial" panose="020B0604020202020204"/>
                        </a:defRPr>
                      </a:lvl8pPr>
                      <a:lvl9pPr marL="3657600" algn="l" defTabSz="914400" rtl="0" eaLnBrk="1" latinLnBrk="0" hangingPunct="1">
                        <a:defRPr sz="1600" b="1" kern="1200">
                          <a:solidFill>
                            <a:schemeClr val="lt1"/>
                          </a:solidFill>
                          <a:latin typeface="Arial" panose="020B0604020202020204"/>
                        </a:defRPr>
                      </a:lvl9pPr>
                    </a:lstStyle>
                    <a:p>
                      <a:r>
                        <a:rPr lang="de-CH" sz="1200" dirty="0"/>
                        <a:t>Rentenalter</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D5270"/>
                    </a:solidFill>
                  </a:tcPr>
                </a:tc>
                <a:tc gridSpan="2">
                  <a:txBody>
                    <a:bodyPr/>
                    <a:lstStyle>
                      <a:lvl1pPr marL="0" algn="l" defTabSz="914400" rtl="0" eaLnBrk="1" latinLnBrk="0" hangingPunct="1">
                        <a:defRPr sz="1600" b="1" kern="1200">
                          <a:solidFill>
                            <a:schemeClr val="lt1"/>
                          </a:solidFill>
                          <a:latin typeface="Arial" panose="020B0604020202020204"/>
                        </a:defRPr>
                      </a:lvl1pPr>
                      <a:lvl2pPr marL="457200" algn="l" defTabSz="914400" rtl="0" eaLnBrk="1" latinLnBrk="0" hangingPunct="1">
                        <a:defRPr sz="1600" b="1" kern="1200">
                          <a:solidFill>
                            <a:schemeClr val="lt1"/>
                          </a:solidFill>
                          <a:latin typeface="Arial" panose="020B0604020202020204"/>
                        </a:defRPr>
                      </a:lvl2pPr>
                      <a:lvl3pPr marL="914400" algn="l" defTabSz="914400" rtl="0" eaLnBrk="1" latinLnBrk="0" hangingPunct="1">
                        <a:defRPr sz="1600" b="1" kern="1200">
                          <a:solidFill>
                            <a:schemeClr val="lt1"/>
                          </a:solidFill>
                          <a:latin typeface="Arial" panose="020B0604020202020204"/>
                        </a:defRPr>
                      </a:lvl3pPr>
                      <a:lvl4pPr marL="1371600" algn="l" defTabSz="914400" rtl="0" eaLnBrk="1" latinLnBrk="0" hangingPunct="1">
                        <a:defRPr sz="1600" b="1" kern="1200">
                          <a:solidFill>
                            <a:schemeClr val="lt1"/>
                          </a:solidFill>
                          <a:latin typeface="Arial" panose="020B0604020202020204"/>
                        </a:defRPr>
                      </a:lvl4pPr>
                      <a:lvl5pPr marL="1828800" algn="l" defTabSz="914400" rtl="0" eaLnBrk="1" latinLnBrk="0" hangingPunct="1">
                        <a:defRPr sz="1600" b="1" kern="1200">
                          <a:solidFill>
                            <a:schemeClr val="lt1"/>
                          </a:solidFill>
                          <a:latin typeface="Arial" panose="020B0604020202020204"/>
                        </a:defRPr>
                      </a:lvl5pPr>
                      <a:lvl6pPr marL="2286000" algn="l" defTabSz="914400" rtl="0" eaLnBrk="1" latinLnBrk="0" hangingPunct="1">
                        <a:defRPr sz="1600" b="1" kern="1200">
                          <a:solidFill>
                            <a:schemeClr val="lt1"/>
                          </a:solidFill>
                          <a:latin typeface="Arial" panose="020B0604020202020204"/>
                        </a:defRPr>
                      </a:lvl6pPr>
                      <a:lvl7pPr marL="2743200" algn="l" defTabSz="914400" rtl="0" eaLnBrk="1" latinLnBrk="0" hangingPunct="1">
                        <a:defRPr sz="1600" b="1" kern="1200">
                          <a:solidFill>
                            <a:schemeClr val="lt1"/>
                          </a:solidFill>
                          <a:latin typeface="Arial" panose="020B0604020202020204"/>
                        </a:defRPr>
                      </a:lvl7pPr>
                      <a:lvl8pPr marL="3200400" algn="l" defTabSz="914400" rtl="0" eaLnBrk="1" latinLnBrk="0" hangingPunct="1">
                        <a:defRPr sz="1600" b="1" kern="1200">
                          <a:solidFill>
                            <a:schemeClr val="lt1"/>
                          </a:solidFill>
                          <a:latin typeface="Arial" panose="020B0604020202020204"/>
                        </a:defRPr>
                      </a:lvl8pPr>
                      <a:lvl9pPr marL="3657600" algn="l" defTabSz="914400" rtl="0" eaLnBrk="1" latinLnBrk="0" hangingPunct="1">
                        <a:defRPr sz="1600" b="1" kern="1200">
                          <a:solidFill>
                            <a:schemeClr val="lt1"/>
                          </a:solidFill>
                          <a:latin typeface="Arial" panose="020B0604020202020204"/>
                        </a:defRPr>
                      </a:lvl9pPr>
                    </a:lstStyle>
                    <a:p>
                      <a:pPr algn="ctr"/>
                      <a:r>
                        <a:rPr lang="de-CH" sz="1200" dirty="0"/>
                        <a:t>Jahrgangsabhängiger Umwandlungssatz</a:t>
                      </a:r>
                    </a:p>
                  </a:txBody>
                  <a:tcPr marL="72000" marR="72000" marT="36000" marB="3600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D5270"/>
                    </a:solidFill>
                  </a:tcPr>
                </a:tc>
                <a:tc hMerge="1">
                  <a:txBody>
                    <a:bodyPr/>
                    <a:lstStyle/>
                    <a:p>
                      <a:endParaRPr lang="de-CH"/>
                    </a:p>
                  </a:txBody>
                  <a:tcPr/>
                </a:tc>
                <a:extLst>
                  <a:ext uri="{0D108BD9-81ED-4DB2-BD59-A6C34878D82A}">
                    <a16:rowId xmlns:a16="http://schemas.microsoft.com/office/drawing/2014/main" val="3275156179"/>
                  </a:ext>
                </a:extLst>
              </a:tr>
              <a:tr h="213959">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endParaRPr lang="de-CH" sz="1200" dirty="0"/>
                    </a:p>
                  </a:txBody>
                  <a:tcPr marL="72000" marR="72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D5270">
                        <a:tint val="40000"/>
                      </a:srgbClr>
                    </a:solid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endParaRPr lang="de-CH" sz="1200" dirty="0"/>
                    </a:p>
                  </a:txBody>
                  <a:tcPr marL="72000" marR="72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D5270">
                        <a:tint val="40000"/>
                      </a:srgbClr>
                    </a:solid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Ohne Bonusrente</a:t>
                      </a:r>
                    </a:p>
                  </a:txBody>
                  <a:tcPr marL="72000" marR="72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D5270">
                        <a:tint val="40000"/>
                      </a:srgbClr>
                    </a:solid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Mit Bonusrente </a:t>
                      </a:r>
                      <a:r>
                        <a:rPr lang="de-CH" sz="1000" dirty="0"/>
                        <a:t>(Ausgangsbonus 12%)</a:t>
                      </a:r>
                    </a:p>
                  </a:txBody>
                  <a:tcPr marL="72000" marR="72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D5270">
                        <a:tint val="40000"/>
                      </a:srgbClr>
                    </a:solidFill>
                  </a:tcPr>
                </a:tc>
                <a:extLst>
                  <a:ext uri="{0D108BD9-81ED-4DB2-BD59-A6C34878D82A}">
                    <a16:rowId xmlns:a16="http://schemas.microsoft.com/office/drawing/2014/main" val="824454881"/>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1954</a:t>
                      </a:r>
                    </a:p>
                  </a:txBody>
                  <a:tcPr marL="72000" marR="72000" marT="36000" marB="36000">
                    <a:lnL w="12700" cmpd="sng">
                      <a:solidFill>
                        <a:sysClr val="window" lastClr="FFFFFF"/>
                      </a:solidFill>
                    </a:lnL>
                    <a:lnR w="12700" cmpd="sng">
                      <a:solidFill>
                        <a:sysClr val="window" lastClr="FFFFFF"/>
                      </a:solidFill>
                    </a:lnR>
                    <a:lnT w="12700" cmpd="sng">
                      <a:solidFill>
                        <a:sysClr val="window" lastClr="FFFFFF"/>
                      </a:solidFill>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65 Jahre 0 Monate</a:t>
                      </a:r>
                    </a:p>
                  </a:txBody>
                  <a:tcPr marL="72000" marR="72000" marT="36000" marB="36000">
                    <a:lnL w="12700" cmpd="sng">
                      <a:solidFill>
                        <a:sysClr val="window" lastClr="FFFFFF"/>
                      </a:solidFill>
                    </a:lnL>
                    <a:lnR w="12700" cmpd="sng">
                      <a:solidFill>
                        <a:sysClr val="window" lastClr="FFFFFF"/>
                      </a:solidFill>
                    </a:lnR>
                    <a:lnT w="12700" cmpd="sng">
                      <a:solidFill>
                        <a:sysClr val="window" lastClr="FFFFFF"/>
                      </a:solidFill>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4.124%</a:t>
                      </a:r>
                    </a:p>
                  </a:txBody>
                  <a:tcPr marL="72000" marR="72000" marT="36000" marB="36000">
                    <a:lnL w="12700" cmpd="sng">
                      <a:solidFill>
                        <a:sysClr val="window" lastClr="FFFFFF"/>
                      </a:solidFill>
                    </a:lnL>
                    <a:lnR w="12700" cmpd="sng">
                      <a:solidFill>
                        <a:sysClr val="window" lastClr="FFFFFF"/>
                      </a:solidFill>
                    </a:lnR>
                    <a:lnT w="12700" cmpd="sng">
                      <a:solidFill>
                        <a:sysClr val="window" lastClr="FFFFFF"/>
                      </a:solidFill>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4.619%</a:t>
                      </a:r>
                    </a:p>
                  </a:txBody>
                  <a:tcPr marL="72000" marR="72000" marT="36000" marB="36000">
                    <a:lnL w="12700" cmpd="sng">
                      <a:solidFill>
                        <a:sysClr val="window" lastClr="FFFFFF"/>
                      </a:solidFill>
                    </a:lnL>
                    <a:lnR w="12700" cmpd="sng">
                      <a:solidFill>
                        <a:sysClr val="window" lastClr="FFFFFF"/>
                      </a:solidFill>
                    </a:lnR>
                    <a:lnT w="12700" cmpd="sng">
                      <a:solidFill>
                        <a:sysClr val="window" lastClr="FFFFFF"/>
                      </a:solidFill>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5023149"/>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1959</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65 Jahre 3 Monate</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4.093%</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4.584%</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296233"/>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1964</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65 Jahre 5 Monate</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4.059%</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4.546%</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6454105"/>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1969</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65 Jahre 7 Monate</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4.033%</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4.517%</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215049"/>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1974</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65 Jahre 9 Monate</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4.011%</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4.493%</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098707"/>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1979</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65 Jahre 10 Monate</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3.984%</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4.462%</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83437"/>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1984</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65 Jahre 11 Monate</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3.959%</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4.434%</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93817"/>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1989</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66 Jahre 1 Monat</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3.946%</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4.419%</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902240"/>
                  </a:ext>
                </a:extLst>
              </a:tr>
              <a:tr h="173544">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r>
                        <a:rPr lang="de-CH" sz="1200" dirty="0"/>
                        <a:t>1994</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200" dirty="0"/>
                        <a:t>66 Jahre 2 Monate</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3.925%</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600" kern="1200">
                          <a:solidFill>
                            <a:schemeClr val="dk1"/>
                          </a:solidFill>
                          <a:latin typeface="Arial" panose="020B0604020202020204"/>
                        </a:defRPr>
                      </a:lvl1pPr>
                      <a:lvl2pPr marL="457200" algn="l" defTabSz="914400" rtl="0" eaLnBrk="1" latinLnBrk="0" hangingPunct="1">
                        <a:defRPr sz="1600" kern="1200">
                          <a:solidFill>
                            <a:schemeClr val="dk1"/>
                          </a:solidFill>
                          <a:latin typeface="Arial" panose="020B0604020202020204"/>
                        </a:defRPr>
                      </a:lvl2pPr>
                      <a:lvl3pPr marL="914400" algn="l" defTabSz="914400" rtl="0" eaLnBrk="1" latinLnBrk="0" hangingPunct="1">
                        <a:defRPr sz="1600" kern="1200">
                          <a:solidFill>
                            <a:schemeClr val="dk1"/>
                          </a:solidFill>
                          <a:latin typeface="Arial" panose="020B0604020202020204"/>
                        </a:defRPr>
                      </a:lvl3pPr>
                      <a:lvl4pPr marL="1371600" algn="l" defTabSz="914400" rtl="0" eaLnBrk="1" latinLnBrk="0" hangingPunct="1">
                        <a:defRPr sz="1600" kern="1200">
                          <a:solidFill>
                            <a:schemeClr val="dk1"/>
                          </a:solidFill>
                          <a:latin typeface="Arial" panose="020B0604020202020204"/>
                        </a:defRPr>
                      </a:lvl4pPr>
                      <a:lvl5pPr marL="1828800" algn="l" defTabSz="914400" rtl="0" eaLnBrk="1" latinLnBrk="0" hangingPunct="1">
                        <a:defRPr sz="1600" kern="1200">
                          <a:solidFill>
                            <a:schemeClr val="dk1"/>
                          </a:solidFill>
                          <a:latin typeface="Arial" panose="020B0604020202020204"/>
                        </a:defRPr>
                      </a:lvl5pPr>
                      <a:lvl6pPr marL="2286000" algn="l" defTabSz="914400" rtl="0" eaLnBrk="1" latinLnBrk="0" hangingPunct="1">
                        <a:defRPr sz="1600" kern="1200">
                          <a:solidFill>
                            <a:schemeClr val="dk1"/>
                          </a:solidFill>
                          <a:latin typeface="Arial" panose="020B0604020202020204"/>
                        </a:defRPr>
                      </a:lvl6pPr>
                      <a:lvl7pPr marL="2743200" algn="l" defTabSz="914400" rtl="0" eaLnBrk="1" latinLnBrk="0" hangingPunct="1">
                        <a:defRPr sz="1600" kern="1200">
                          <a:solidFill>
                            <a:schemeClr val="dk1"/>
                          </a:solidFill>
                          <a:latin typeface="Arial" panose="020B0604020202020204"/>
                        </a:defRPr>
                      </a:lvl7pPr>
                      <a:lvl8pPr marL="3200400" algn="l" defTabSz="914400" rtl="0" eaLnBrk="1" latinLnBrk="0" hangingPunct="1">
                        <a:defRPr sz="1600" kern="1200">
                          <a:solidFill>
                            <a:schemeClr val="dk1"/>
                          </a:solidFill>
                          <a:latin typeface="Arial" panose="020B0604020202020204"/>
                        </a:defRPr>
                      </a:lvl8pPr>
                      <a:lvl9pPr marL="3657600" algn="l" defTabSz="914400" rtl="0" eaLnBrk="1" latinLnBrk="0" hangingPunct="1">
                        <a:defRPr sz="1600" kern="1200">
                          <a:solidFill>
                            <a:schemeClr val="dk1"/>
                          </a:solidFill>
                          <a:latin typeface="Arial" panose="020B0604020202020204"/>
                        </a:defRPr>
                      </a:lvl9pPr>
                    </a:lstStyle>
                    <a:p>
                      <a:pPr algn="r"/>
                      <a:r>
                        <a:rPr lang="de-CH" sz="1200" dirty="0"/>
                        <a:t>4.396%</a:t>
                      </a:r>
                    </a:p>
                  </a:txBody>
                  <a:tcPr marL="72000" marR="72000" marT="36000" marB="36000">
                    <a:lnL w="12700" cmpd="sng">
                      <a:solidFill>
                        <a:sysClr val="window" lastClr="FFFFFF"/>
                      </a:solidFill>
                    </a:lnL>
                    <a:lnR w="12700" cmpd="sng">
                      <a:solidFill>
                        <a:sysClr val="window" lastClr="FFFFFF"/>
                      </a:solidFill>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057502"/>
                  </a:ext>
                </a:extLst>
              </a:tr>
            </a:tbl>
          </a:graphicData>
        </a:graphic>
      </p:graphicFrame>
      <p:sp>
        <p:nvSpPr>
          <p:cNvPr id="15" name="TextBox 14">
            <a:extLst>
              <a:ext uri="{FF2B5EF4-FFF2-40B4-BE49-F238E27FC236}">
                <a16:creationId xmlns:a16="http://schemas.microsoft.com/office/drawing/2014/main" id="{1FFA374E-3F9E-49F6-B73C-2533F5B6041C}"/>
              </a:ext>
            </a:extLst>
          </p:cNvPr>
          <p:cNvSpPr txBox="1"/>
          <p:nvPr/>
        </p:nvSpPr>
        <p:spPr>
          <a:xfrm>
            <a:off x="7051132" y="3699033"/>
            <a:ext cx="4099467"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a:ln>
                  <a:noFill/>
                </a:ln>
                <a:solidFill>
                  <a:srgbClr val="D95D5D"/>
                </a:solidFill>
                <a:effectLst/>
                <a:uLnTx/>
                <a:uFillTx/>
              </a:rPr>
              <a:t>Beispiel: </a:t>
            </a:r>
            <a:br>
              <a:rPr kumimoji="0" lang="de-CH" sz="1600" b="0" i="0" u="none" strike="noStrike" kern="0" cap="none" spc="0" normalizeH="0" baseline="0" noProof="0" dirty="0">
                <a:ln>
                  <a:noFill/>
                </a:ln>
                <a:solidFill>
                  <a:srgbClr val="D95D5D"/>
                </a:solidFill>
                <a:effectLst/>
                <a:uLnTx/>
                <a:uFillTx/>
              </a:rPr>
            </a:br>
            <a:r>
              <a:rPr kumimoji="0" lang="de-CH" sz="1600" b="0" i="0" u="none" strike="noStrike" kern="0" cap="none" spc="0" normalizeH="0" baseline="0" noProof="0" dirty="0">
                <a:ln>
                  <a:noFill/>
                </a:ln>
                <a:solidFill>
                  <a:srgbClr val="D95D5D"/>
                </a:solidFill>
                <a:effectLst/>
                <a:uLnTx/>
                <a:uFillTx/>
              </a:rPr>
              <a:t>Ordentliches Rentenalter für </a:t>
            </a:r>
            <a:r>
              <a:rPr kumimoji="0" lang="de-CH" sz="1600" b="0" i="0" u="none" strike="noStrike" kern="0" cap="none" spc="0" normalizeH="0" baseline="0" noProof="0">
                <a:ln>
                  <a:noFill/>
                </a:ln>
                <a:solidFill>
                  <a:srgbClr val="D95D5D"/>
                </a:solidFill>
                <a:effectLst/>
                <a:uLnTx/>
                <a:uFillTx/>
              </a:rPr>
              <a:t>Jahrgang 79: </a:t>
            </a:r>
            <a:r>
              <a:rPr kumimoji="0" lang="de-CH" sz="1600" b="0" i="0" u="none" strike="noStrike" kern="0" cap="none" spc="0" normalizeH="0" baseline="0" noProof="0" dirty="0">
                <a:ln>
                  <a:noFill/>
                </a:ln>
                <a:solidFill>
                  <a:srgbClr val="D95D5D"/>
                </a:solidFill>
                <a:effectLst/>
                <a:uLnTx/>
                <a:uFillTx/>
              </a:rPr>
              <a:t>65 Jahre und 10 Monate</a:t>
            </a:r>
          </a:p>
        </p:txBody>
      </p:sp>
      <p:sp>
        <p:nvSpPr>
          <p:cNvPr id="21" name="TextBox 20">
            <a:extLst>
              <a:ext uri="{FF2B5EF4-FFF2-40B4-BE49-F238E27FC236}">
                <a16:creationId xmlns:a16="http://schemas.microsoft.com/office/drawing/2014/main" id="{453A7405-7B4C-4155-9D2B-8AAACEBD8B6F}"/>
              </a:ext>
            </a:extLst>
          </p:cNvPr>
          <p:cNvSpPr txBox="1"/>
          <p:nvPr/>
        </p:nvSpPr>
        <p:spPr>
          <a:xfrm>
            <a:off x="7051132" y="1064046"/>
            <a:ext cx="4819539" cy="2331407"/>
          </a:xfrm>
          <a:prstGeom prst="rect">
            <a:avLst/>
          </a:prstGeom>
          <a:solidFill>
            <a:schemeClr val="bg1">
              <a:lumMod val="95000"/>
            </a:schemeClr>
          </a:solidFill>
        </p:spPr>
        <p:txBody>
          <a:bodyPr wrap="square">
            <a:spAutoFit/>
          </a:bodyPr>
          <a:lstStyle/>
          <a:p>
            <a:pPr indent="-457200">
              <a:spcAft>
                <a:spcPts val="675"/>
              </a:spcAft>
              <a:buClr>
                <a:srgbClr val="876E4F"/>
              </a:buClr>
            </a:pPr>
            <a:r>
              <a:rPr lang="de-CH" sz="1600" dirty="0">
                <a:latin typeface="Arial" panose="020B0604020202020204"/>
              </a:rPr>
              <a:t>Nach Generationentafeln steigt die Lebens-erwartung weiter an und Umwandlungssätze sinken. </a:t>
            </a:r>
          </a:p>
          <a:p>
            <a:pPr indent="-457200">
              <a:spcAft>
                <a:spcPts val="675"/>
              </a:spcAft>
              <a:buClr>
                <a:srgbClr val="876E4F"/>
              </a:buClr>
            </a:pPr>
            <a:r>
              <a:rPr lang="de-CH" sz="1600" dirty="0">
                <a:latin typeface="Arial" panose="020B0604020202020204"/>
              </a:rPr>
              <a:t>Damit aber die Renten nicht sinken, muss das Rentenalter moderat ansteigen </a:t>
            </a:r>
          </a:p>
          <a:p>
            <a:pPr indent="-457200">
              <a:spcAft>
                <a:spcPts val="675"/>
              </a:spcAft>
              <a:buClr>
                <a:srgbClr val="876E4F"/>
              </a:buClr>
            </a:pPr>
            <a:r>
              <a:rPr lang="de-CH" sz="1600" dirty="0">
                <a:latin typeface="Arial" panose="020B0604020202020204"/>
              </a:rPr>
              <a:t>Mit der späteren Pensionierung erhöht sich das Sparkapital und der Umwandlungssatz. </a:t>
            </a:r>
          </a:p>
          <a:p>
            <a:pPr marL="285750" lvl="1" indent="-285750">
              <a:spcAft>
                <a:spcPts val="675"/>
              </a:spcAft>
              <a:buClr>
                <a:srgbClr val="876E4F"/>
              </a:buClr>
              <a:buFont typeface="Wingdings" panose="05000000000000000000" pitchFamily="2" charset="2"/>
              <a:buChar char="ü"/>
            </a:pPr>
            <a:r>
              <a:rPr lang="de-CH" sz="1600" b="1" dirty="0">
                <a:latin typeface="Arial" panose="020B0604020202020204"/>
              </a:rPr>
              <a:t>Die Rente bleibt stabil. </a:t>
            </a:r>
          </a:p>
        </p:txBody>
      </p:sp>
      <p:sp>
        <p:nvSpPr>
          <p:cNvPr id="23" name="Isosceles Triangle 22">
            <a:extLst>
              <a:ext uri="{FF2B5EF4-FFF2-40B4-BE49-F238E27FC236}">
                <a16:creationId xmlns:a16="http://schemas.microsoft.com/office/drawing/2014/main" id="{54662DE0-3AA4-4331-921F-FB8AD1E8DBEC}"/>
              </a:ext>
            </a:extLst>
          </p:cNvPr>
          <p:cNvSpPr/>
          <p:nvPr/>
        </p:nvSpPr>
        <p:spPr>
          <a:xfrm rot="16200000">
            <a:off x="6520746" y="3977197"/>
            <a:ext cx="776287" cy="236894"/>
          </a:xfrm>
          <a:prstGeom prst="triangle">
            <a:avLst/>
          </a:prstGeom>
          <a:solidFill>
            <a:srgbClr val="D95D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0A14E400-CAAF-45A2-A8D6-6BDB9A9FE80A}"/>
              </a:ext>
            </a:extLst>
          </p:cNvPr>
          <p:cNvSpPr/>
          <p:nvPr/>
        </p:nvSpPr>
        <p:spPr>
          <a:xfrm>
            <a:off x="482439" y="4408080"/>
            <a:ext cx="6233741" cy="255670"/>
          </a:xfrm>
          <a:prstGeom prst="rect">
            <a:avLst/>
          </a:prstGeom>
          <a:noFill/>
          <a:ln w="19050" cap="flat" cmpd="sng" algn="ctr">
            <a:solidFill>
              <a:srgbClr val="D95D5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60E7B147-2F7E-44E6-852C-FD3D2A561599}"/>
              </a:ext>
            </a:extLst>
          </p:cNvPr>
          <p:cNvSpPr txBox="1"/>
          <p:nvPr/>
        </p:nvSpPr>
        <p:spPr>
          <a:xfrm>
            <a:off x="604022" y="1819275"/>
            <a:ext cx="6096001" cy="430887"/>
          </a:xfrm>
          <a:prstGeom prst="rect">
            <a:avLst/>
          </a:prstGeom>
          <a:noFill/>
        </p:spPr>
        <p:txBody>
          <a:bodyPr wrap="square" lIns="0" tIns="0" rIns="0" bIns="0" rtlCol="0">
            <a:spAutoFit/>
          </a:bodyPr>
          <a:lstStyle/>
          <a:p>
            <a:pPr>
              <a:lnSpc>
                <a:spcPct val="100000"/>
              </a:lnSpc>
              <a:spcAft>
                <a:spcPts val="600"/>
              </a:spcAft>
              <a:buSzPct val="100000"/>
            </a:pPr>
            <a:r>
              <a:rPr lang="de-CH" sz="2800" dirty="0">
                <a:solidFill>
                  <a:srgbClr val="D95D5D"/>
                </a:solidFill>
              </a:rPr>
              <a:t>Länger leben </a:t>
            </a:r>
            <a:r>
              <a:rPr lang="de-CH" sz="2800" dirty="0">
                <a:solidFill>
                  <a:srgbClr val="D95D5D"/>
                </a:solidFill>
                <a:sym typeface="Wingdings" panose="05000000000000000000" pitchFamily="2" charset="2"/>
              </a:rPr>
              <a:t> länger arbeiten!</a:t>
            </a:r>
            <a:endParaRPr lang="de-CH" sz="2800" dirty="0">
              <a:solidFill>
                <a:srgbClr val="D95D5D"/>
              </a:solidFill>
            </a:endParaRPr>
          </a:p>
        </p:txBody>
      </p:sp>
      <p:sp>
        <p:nvSpPr>
          <p:cNvPr id="31" name="TextBox 30">
            <a:extLst>
              <a:ext uri="{FF2B5EF4-FFF2-40B4-BE49-F238E27FC236}">
                <a16:creationId xmlns:a16="http://schemas.microsoft.com/office/drawing/2014/main" id="{02CC45A7-E686-4CD7-9CB0-EBE405D02600}"/>
              </a:ext>
            </a:extLst>
          </p:cNvPr>
          <p:cNvSpPr txBox="1"/>
          <p:nvPr/>
        </p:nvSpPr>
        <p:spPr>
          <a:xfrm>
            <a:off x="7171267" y="4608492"/>
            <a:ext cx="4699404" cy="884070"/>
          </a:xfrm>
          <a:prstGeom prst="rect">
            <a:avLst/>
          </a:prstGeom>
          <a:solidFill>
            <a:srgbClr val="F2F2F2"/>
          </a:solidFill>
        </p:spPr>
        <p:txBody>
          <a:bodyPr wrap="square" lIns="72000" tIns="72000" rIns="72000" bIns="72000" rtlCol="0">
            <a:spAutoFit/>
          </a:bodyPr>
          <a:lstStyle/>
          <a:p>
            <a:pPr>
              <a:lnSpc>
                <a:spcPct val="100000"/>
              </a:lnSpc>
              <a:spcAft>
                <a:spcPts val="600"/>
              </a:spcAft>
              <a:buSzPct val="100000"/>
            </a:pPr>
            <a:r>
              <a:rPr lang="de-CH" sz="1600" dirty="0">
                <a:latin typeface="Arial" panose="020B0604020202020204"/>
              </a:rPr>
              <a:t>Bei PwC: </a:t>
            </a:r>
            <a:br>
              <a:rPr lang="de-CH" sz="1600" dirty="0">
                <a:latin typeface="Arial" panose="020B0604020202020204"/>
              </a:rPr>
            </a:br>
            <a:r>
              <a:rPr lang="de-CH" sz="1600" dirty="0">
                <a:latin typeface="Arial" panose="020B0604020202020204"/>
              </a:rPr>
              <a:t>Flexibles Rücktrittsalter zwischen Alter 58 und 70. Auch Teilpensionierungen sind möglich. </a:t>
            </a:r>
          </a:p>
        </p:txBody>
      </p:sp>
      <p:sp>
        <p:nvSpPr>
          <p:cNvPr id="6" name="Slide Number Placeholder 5">
            <a:extLst>
              <a:ext uri="{FF2B5EF4-FFF2-40B4-BE49-F238E27FC236}">
                <a16:creationId xmlns:a16="http://schemas.microsoft.com/office/drawing/2014/main" id="{3A95DFC1-8A6D-A2EF-4C67-7D65FB43DB0A}"/>
              </a:ext>
            </a:extLst>
          </p:cNvPr>
          <p:cNvSpPr>
            <a:spLocks noGrp="1"/>
          </p:cNvSpPr>
          <p:nvPr>
            <p:ph type="sldNum" sz="quarter" idx="12"/>
          </p:nvPr>
        </p:nvSpPr>
        <p:spPr/>
        <p:txBody>
          <a:bodyPr/>
          <a:lstStyle/>
          <a:p>
            <a:fld id="{892E405A-90F8-4EC0-88EF-2DAB306F1FC3}" type="slidenum">
              <a:rPr lang="de-CH" smtClean="0"/>
              <a:pPr/>
              <a:t>1</a:t>
            </a:fld>
            <a:endParaRPr lang="de-CH"/>
          </a:p>
        </p:txBody>
      </p:sp>
      <p:sp>
        <p:nvSpPr>
          <p:cNvPr id="7" name="Date Placeholder 6">
            <a:extLst>
              <a:ext uri="{FF2B5EF4-FFF2-40B4-BE49-F238E27FC236}">
                <a16:creationId xmlns:a16="http://schemas.microsoft.com/office/drawing/2014/main" id="{80EA9A24-666A-BBD6-C123-ACDBF7AFFBFC}"/>
              </a:ext>
            </a:extLst>
          </p:cNvPr>
          <p:cNvSpPr>
            <a:spLocks noGrp="1"/>
          </p:cNvSpPr>
          <p:nvPr>
            <p:ph type="dt" sz="half" idx="10"/>
          </p:nvPr>
        </p:nvSpPr>
        <p:spPr/>
        <p:txBody>
          <a:bodyPr/>
          <a:lstStyle/>
          <a:p>
            <a:r>
              <a:rPr lang="de-CH"/>
              <a:t>8. Februar 2024</a:t>
            </a:r>
          </a:p>
        </p:txBody>
      </p:sp>
      <p:sp>
        <p:nvSpPr>
          <p:cNvPr id="8" name="Footer Placeholder 7">
            <a:extLst>
              <a:ext uri="{FF2B5EF4-FFF2-40B4-BE49-F238E27FC236}">
                <a16:creationId xmlns:a16="http://schemas.microsoft.com/office/drawing/2014/main" id="{19903049-1648-379D-1614-E04F5E915592}"/>
              </a:ext>
            </a:extLst>
          </p:cNvPr>
          <p:cNvSpPr>
            <a:spLocks noGrp="1"/>
          </p:cNvSpPr>
          <p:nvPr>
            <p:ph type="ftr" sz="quarter" idx="11"/>
          </p:nvPr>
        </p:nvSpPr>
        <p:spPr/>
        <p:txBody>
          <a:bodyPr/>
          <a:lstStyle/>
          <a:p>
            <a:r>
              <a:rPr lang="de-CH"/>
              <a:t>Dynamische Altersvorsorge bei PwC</a:t>
            </a:r>
          </a:p>
        </p:txBody>
      </p:sp>
    </p:spTree>
    <p:extLst>
      <p:ext uri="{BB962C8B-B14F-4D97-AF65-F5344CB8AC3E}">
        <p14:creationId xmlns:p14="http://schemas.microsoft.com/office/powerpoint/2010/main" val="10352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CH" altLang="de-DE" dirty="0">
                <a:solidFill>
                  <a:srgbClr val="002060"/>
                </a:solidFill>
              </a:rPr>
              <a:t>Muster </a:t>
            </a:r>
            <a:r>
              <a:rPr lang="de-CH" dirty="0">
                <a:solidFill>
                  <a:srgbClr val="002060"/>
                </a:solidFill>
              </a:rPr>
              <a:t>“Dynamisches Rentenalter”  bei PwC (JG 1979)</a:t>
            </a:r>
          </a:p>
        </p:txBody>
      </p:sp>
      <p:sp>
        <p:nvSpPr>
          <p:cNvPr id="40" name="Oval 39"/>
          <p:cNvSpPr/>
          <p:nvPr/>
        </p:nvSpPr>
        <p:spPr bwMode="ltGray">
          <a:xfrm>
            <a:off x="456525" y="1834188"/>
            <a:ext cx="1461175" cy="68287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de-CH" sz="1200" dirty="0">
                <a:solidFill>
                  <a:schemeClr val="bg1"/>
                </a:solidFill>
                <a:latin typeface="Arial (Body)"/>
              </a:rPr>
              <a:t>«Dynamisches </a:t>
            </a:r>
            <a:br>
              <a:rPr lang="de-CH" sz="1200" dirty="0">
                <a:solidFill>
                  <a:schemeClr val="bg1"/>
                </a:solidFill>
                <a:latin typeface="Arial (Body)"/>
              </a:rPr>
            </a:br>
            <a:r>
              <a:rPr lang="de-CH" sz="1200" dirty="0">
                <a:solidFill>
                  <a:schemeClr val="bg1"/>
                </a:solidFill>
                <a:latin typeface="Arial (Body)"/>
              </a:rPr>
              <a:t>Rentenalter»</a:t>
            </a:r>
          </a:p>
        </p:txBody>
      </p:sp>
      <p:sp>
        <p:nvSpPr>
          <p:cNvPr id="43" name="Oval 42"/>
          <p:cNvSpPr/>
          <p:nvPr/>
        </p:nvSpPr>
        <p:spPr bwMode="ltGray">
          <a:xfrm>
            <a:off x="2526021" y="1834188"/>
            <a:ext cx="1461175" cy="68287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de-CH" sz="1200" dirty="0">
                <a:solidFill>
                  <a:schemeClr val="bg1"/>
                </a:solidFill>
                <a:latin typeface="Arial (Body)"/>
              </a:rPr>
              <a:t>Sparkapital im Rentenalter</a:t>
            </a:r>
          </a:p>
        </p:txBody>
      </p:sp>
      <p:sp>
        <p:nvSpPr>
          <p:cNvPr id="45" name="Oval 44"/>
          <p:cNvSpPr/>
          <p:nvPr/>
        </p:nvSpPr>
        <p:spPr bwMode="ltGray">
          <a:xfrm>
            <a:off x="5948965" y="1834188"/>
            <a:ext cx="1461175" cy="68287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de-CH" sz="1200" dirty="0">
                <a:solidFill>
                  <a:schemeClr val="bg1"/>
                </a:solidFill>
                <a:latin typeface="Arial (Body)"/>
              </a:rPr>
              <a:t>Umwandlungs-satz</a:t>
            </a:r>
          </a:p>
        </p:txBody>
      </p:sp>
      <p:sp>
        <p:nvSpPr>
          <p:cNvPr id="46" name="Oval 45"/>
          <p:cNvSpPr/>
          <p:nvPr/>
        </p:nvSpPr>
        <p:spPr bwMode="ltGray">
          <a:xfrm>
            <a:off x="9587809" y="1834188"/>
            <a:ext cx="1461175" cy="68287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de-CH" sz="1200" dirty="0">
                <a:solidFill>
                  <a:schemeClr val="bg1"/>
                </a:solidFill>
                <a:latin typeface="Arial (Body)"/>
              </a:rPr>
              <a:t>Rente in CHF</a:t>
            </a:r>
          </a:p>
        </p:txBody>
      </p:sp>
      <p:sp>
        <p:nvSpPr>
          <p:cNvPr id="70" name="TextBox 69"/>
          <p:cNvSpPr txBox="1"/>
          <p:nvPr/>
        </p:nvSpPr>
        <p:spPr>
          <a:xfrm>
            <a:off x="457167" y="5451081"/>
            <a:ext cx="11291921" cy="710552"/>
          </a:xfrm>
          <a:prstGeom prst="rect">
            <a:avLst/>
          </a:prstGeom>
          <a:solidFill>
            <a:schemeClr val="accent6"/>
          </a:solidFill>
          <a:ln w="19050">
            <a:noFill/>
          </a:ln>
        </p:spPr>
        <p:txBody>
          <a:bodyPr vert="horz" wrap="square" lIns="108000" tIns="108000" rIns="108000" bIns="108000" rtlCol="0" anchor="ctr">
            <a:spAutoFit/>
          </a:bodyPr>
          <a:lstStyle/>
          <a:p>
            <a:pPr indent="-205740">
              <a:spcAft>
                <a:spcPts val="675"/>
              </a:spcAft>
            </a:pPr>
            <a:r>
              <a:rPr lang="de-CH" sz="1600" dirty="0">
                <a:solidFill>
                  <a:schemeClr val="bg1"/>
                </a:solidFill>
                <a:latin typeface="Arial (Body)"/>
              </a:rPr>
              <a:t>Das höhere Sparkapital zusammen mit dem höheren Umwandlungssatz im Alter von 65 Jahre und 10 Monate führt zu derselben Rente (wie JG 54)</a:t>
            </a:r>
          </a:p>
        </p:txBody>
      </p:sp>
      <p:graphicFrame>
        <p:nvGraphicFramePr>
          <p:cNvPr id="7" name="Table 7">
            <a:extLst>
              <a:ext uri="{FF2B5EF4-FFF2-40B4-BE49-F238E27FC236}">
                <a16:creationId xmlns:a16="http://schemas.microsoft.com/office/drawing/2014/main" id="{A2B11AF3-8E83-40D9-A766-D8C8DA24959F}"/>
              </a:ext>
            </a:extLst>
          </p:cNvPr>
          <p:cNvGraphicFramePr>
            <a:graphicFrameLocks noGrp="1"/>
          </p:cNvGraphicFramePr>
          <p:nvPr>
            <p:extLst>
              <p:ext uri="{D42A27DB-BD31-4B8C-83A1-F6EECF244321}">
                <p14:modId xmlns:p14="http://schemas.microsoft.com/office/powerpoint/2010/main" val="4274757314"/>
              </p:ext>
            </p:extLst>
          </p:nvPr>
        </p:nvGraphicFramePr>
        <p:xfrm>
          <a:off x="457166" y="2904517"/>
          <a:ext cx="11304000" cy="235872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3304015277"/>
                    </a:ext>
                  </a:extLst>
                </a:gridCol>
                <a:gridCol w="2160000">
                  <a:extLst>
                    <a:ext uri="{9D8B030D-6E8A-4147-A177-3AD203B41FA5}">
                      <a16:colId xmlns:a16="http://schemas.microsoft.com/office/drawing/2014/main" val="3230254530"/>
                    </a:ext>
                  </a:extLst>
                </a:gridCol>
                <a:gridCol w="1332000">
                  <a:extLst>
                    <a:ext uri="{9D8B030D-6E8A-4147-A177-3AD203B41FA5}">
                      <a16:colId xmlns:a16="http://schemas.microsoft.com/office/drawing/2014/main" val="1087498968"/>
                    </a:ext>
                  </a:extLst>
                </a:gridCol>
                <a:gridCol w="2160000">
                  <a:extLst>
                    <a:ext uri="{9D8B030D-6E8A-4147-A177-3AD203B41FA5}">
                      <a16:colId xmlns:a16="http://schemas.microsoft.com/office/drawing/2014/main" val="1975229662"/>
                    </a:ext>
                  </a:extLst>
                </a:gridCol>
                <a:gridCol w="1332000">
                  <a:extLst>
                    <a:ext uri="{9D8B030D-6E8A-4147-A177-3AD203B41FA5}">
                      <a16:colId xmlns:a16="http://schemas.microsoft.com/office/drawing/2014/main" val="3249220468"/>
                    </a:ext>
                  </a:extLst>
                </a:gridCol>
                <a:gridCol w="2160000">
                  <a:extLst>
                    <a:ext uri="{9D8B030D-6E8A-4147-A177-3AD203B41FA5}">
                      <a16:colId xmlns:a16="http://schemas.microsoft.com/office/drawing/2014/main" val="975834202"/>
                    </a:ext>
                  </a:extLst>
                </a:gridCol>
              </a:tblGrid>
              <a:tr h="705600">
                <a:tc>
                  <a:txBody>
                    <a:bodyPr/>
                    <a:lstStyle/>
                    <a:p>
                      <a:r>
                        <a:rPr lang="de-CH" b="0" dirty="0">
                          <a:solidFill>
                            <a:schemeClr val="tx1"/>
                          </a:solidFill>
                        </a:rPr>
                        <a:t>65 Jahre</a:t>
                      </a:r>
                    </a:p>
                    <a:p>
                      <a:r>
                        <a:rPr lang="de-CH" b="0" dirty="0">
                          <a:solidFill>
                            <a:schemeClr val="tx1"/>
                          </a:solidFill>
                        </a:rPr>
                        <a:t>JG 54</a:t>
                      </a:r>
                    </a:p>
                  </a:txBody>
                  <a:tcPr marT="108000" marB="10800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CH" b="0" dirty="0">
                          <a:solidFill>
                            <a:schemeClr val="tx1"/>
                          </a:solidFill>
                        </a:rPr>
                        <a:t>800’000</a:t>
                      </a:r>
                    </a:p>
                  </a:txBody>
                  <a:tcPr marT="108000" marB="10800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de-CH" sz="2400" b="1">
                          <a:solidFill>
                            <a:schemeClr val="accent1"/>
                          </a:solidFill>
                        </a:rPr>
                        <a:t>x</a:t>
                      </a:r>
                      <a:endParaRPr lang="de-CH" sz="2400" b="1" dirty="0">
                        <a:solidFill>
                          <a:schemeClr val="accent1"/>
                        </a:solidFill>
                      </a:endParaRPr>
                    </a:p>
                  </a:txBody>
                  <a:tcPr marT="108000" marB="10800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CH" b="0">
                          <a:solidFill>
                            <a:schemeClr val="tx1"/>
                          </a:solidFill>
                        </a:rPr>
                        <a:t>4.619%</a:t>
                      </a:r>
                      <a:endParaRPr lang="de-CH" b="0" dirty="0">
                        <a:solidFill>
                          <a:schemeClr val="tx1"/>
                        </a:solidFill>
                      </a:endParaRPr>
                    </a:p>
                  </a:txBody>
                  <a:tcPr marT="108000" marB="10800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de-CH" sz="2400" b="1">
                          <a:solidFill>
                            <a:schemeClr val="accent1"/>
                          </a:solidFill>
                        </a:rPr>
                        <a:t>=</a:t>
                      </a:r>
                      <a:endParaRPr lang="de-CH" sz="2400" b="1" dirty="0">
                        <a:solidFill>
                          <a:schemeClr val="accent1"/>
                        </a:solidFill>
                      </a:endParaRPr>
                    </a:p>
                  </a:txBody>
                  <a:tcPr marT="108000" marB="10800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CH" altLang="de-DE" sz="1600" b="0" dirty="0">
                          <a:solidFill>
                            <a:schemeClr val="tx1"/>
                          </a:solidFill>
                          <a:latin typeface="Arial (Body)"/>
                          <a:ea typeface="Arial"/>
                          <a:cs typeface="Times New Roman"/>
                        </a:rPr>
                        <a:t>36’950 </a:t>
                      </a:r>
                      <a:endParaRPr lang="de-CH" b="0" dirty="0">
                        <a:solidFill>
                          <a:schemeClr val="tx1"/>
                        </a:solidFill>
                      </a:endParaRPr>
                    </a:p>
                  </a:txBody>
                  <a:tcPr marT="108000" marB="10800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8296983"/>
                  </a:ext>
                </a:extLst>
              </a:tr>
              <a:tr h="70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b="0" dirty="0">
                          <a:solidFill>
                            <a:schemeClr val="tx1"/>
                          </a:solidFill>
                          <a:latin typeface="Arial (Body)"/>
                          <a:ea typeface="Arial"/>
                          <a:cs typeface="Times New Roman"/>
                        </a:rPr>
                        <a:t>65 Jahre</a:t>
                      </a:r>
                    </a:p>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b="0" dirty="0">
                          <a:solidFill>
                            <a:schemeClr val="tx1"/>
                          </a:solidFill>
                          <a:latin typeface="Arial (Body)"/>
                          <a:ea typeface="Arial"/>
                          <a:cs typeface="Times New Roman"/>
                        </a:rPr>
                        <a:t>JG 79</a:t>
                      </a: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b="0" dirty="0">
                          <a:solidFill>
                            <a:schemeClr val="tx1"/>
                          </a:solidFill>
                          <a:latin typeface="Arial (Body)"/>
                          <a:ea typeface="Arial"/>
                          <a:cs typeface="Times New Roman"/>
                        </a:rPr>
                        <a:t>800’000</a:t>
                      </a: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de-CH" sz="2400" b="1">
                          <a:solidFill>
                            <a:schemeClr val="accent1"/>
                          </a:solidFill>
                        </a:rPr>
                        <a:t>x</a:t>
                      </a:r>
                      <a:endParaRPr lang="de-CH" sz="2400" b="1" dirty="0">
                        <a:solidFill>
                          <a:schemeClr val="accent1"/>
                        </a:solidFill>
                      </a:endParaRP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b="0" dirty="0">
                          <a:solidFill>
                            <a:schemeClr val="tx1"/>
                          </a:solidFill>
                          <a:latin typeface="Arial (Body)"/>
                          <a:ea typeface="Arial"/>
                          <a:cs typeface="Times New Roman"/>
                        </a:rPr>
                        <a:t>4.362%</a:t>
                      </a: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de-CH" sz="2400" b="1">
                          <a:solidFill>
                            <a:schemeClr val="accent1"/>
                          </a:solidFill>
                        </a:rPr>
                        <a:t>=</a:t>
                      </a:r>
                      <a:endParaRPr lang="de-CH" sz="2400" b="1" dirty="0">
                        <a:solidFill>
                          <a:schemeClr val="accent1"/>
                        </a:solidFill>
                      </a:endParaRP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CH" altLang="de-DE" sz="1600" b="0" dirty="0">
                          <a:solidFill>
                            <a:schemeClr val="tx1"/>
                          </a:solidFill>
                          <a:latin typeface="Arial (Body)"/>
                          <a:ea typeface="Arial"/>
                          <a:cs typeface="Times New Roman"/>
                        </a:rPr>
                        <a:t>34’896 </a:t>
                      </a:r>
                      <a:endParaRPr lang="de-CH" b="0" dirty="0">
                        <a:solidFill>
                          <a:schemeClr val="tx1"/>
                        </a:solidFill>
                      </a:endParaRP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743387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dirty="0">
                          <a:solidFill>
                            <a:schemeClr val="bg1"/>
                          </a:solidFill>
                          <a:latin typeface="Arial (Body)"/>
                          <a:ea typeface="Arial"/>
                          <a:cs typeface="Times New Roman"/>
                        </a:rPr>
                        <a:t>65 Jahre </a:t>
                      </a:r>
                      <a:br>
                        <a:rPr lang="de-CH" altLang="de-DE" sz="1600" dirty="0">
                          <a:solidFill>
                            <a:schemeClr val="bg1"/>
                          </a:solidFill>
                          <a:latin typeface="Arial (Body)"/>
                          <a:ea typeface="Arial"/>
                          <a:cs typeface="Times New Roman"/>
                        </a:rPr>
                      </a:br>
                      <a:r>
                        <a:rPr lang="de-CH" altLang="de-DE" sz="1600" dirty="0">
                          <a:solidFill>
                            <a:schemeClr val="bg1"/>
                          </a:solidFill>
                          <a:latin typeface="Arial (Body)"/>
                          <a:ea typeface="Arial"/>
                          <a:cs typeface="Times New Roman"/>
                        </a:rPr>
                        <a:t>+ 10 Monate</a:t>
                      </a:r>
                    </a:p>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dirty="0">
                          <a:solidFill>
                            <a:schemeClr val="bg1"/>
                          </a:solidFill>
                          <a:latin typeface="Arial (Body)"/>
                          <a:ea typeface="Arial"/>
                          <a:cs typeface="Times New Roman"/>
                        </a:rPr>
                        <a:t>JG 79</a:t>
                      </a: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dirty="0">
                          <a:solidFill>
                            <a:schemeClr val="bg1"/>
                          </a:solidFill>
                          <a:latin typeface="Arial (Body)"/>
                          <a:ea typeface="Arial"/>
                          <a:cs typeface="Times New Roman"/>
                        </a:rPr>
                        <a:t>828’148</a:t>
                      </a: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l"/>
                      <a:r>
                        <a:rPr lang="de-CH" sz="2400" b="1">
                          <a:solidFill>
                            <a:schemeClr val="bg1"/>
                          </a:solidFill>
                        </a:rPr>
                        <a:t>x</a:t>
                      </a:r>
                      <a:endParaRPr lang="de-CH" sz="2400" b="1" dirty="0">
                        <a:solidFill>
                          <a:schemeClr val="bg1"/>
                        </a:solidFill>
                      </a:endParaRP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dirty="0">
                          <a:solidFill>
                            <a:schemeClr val="bg1"/>
                          </a:solidFill>
                          <a:latin typeface="Arial (Body)"/>
                          <a:ea typeface="Arial"/>
                          <a:cs typeface="Times New Roman"/>
                        </a:rPr>
                        <a:t>4.462%</a:t>
                      </a: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l"/>
                      <a:r>
                        <a:rPr lang="de-CH" sz="2400" b="1">
                          <a:solidFill>
                            <a:schemeClr val="bg1"/>
                          </a:solidFill>
                        </a:rPr>
                        <a:t>=</a:t>
                      </a:r>
                      <a:endParaRPr lang="de-CH" sz="2400" b="1" dirty="0">
                        <a:solidFill>
                          <a:schemeClr val="bg1"/>
                        </a:solidFill>
                      </a:endParaRP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600" dirty="0">
                          <a:solidFill>
                            <a:schemeClr val="bg1"/>
                          </a:solidFill>
                          <a:latin typeface="Arial (Body)"/>
                          <a:ea typeface="Arial"/>
                          <a:cs typeface="Times New Roman"/>
                        </a:rPr>
                        <a:t>36’952</a:t>
                      </a:r>
                      <a:endParaRPr lang="de-CH" altLang="de-DE" sz="800" dirty="0">
                        <a:solidFill>
                          <a:schemeClr val="bg1"/>
                        </a:solidFill>
                        <a:latin typeface="Arial (Body)"/>
                        <a:ea typeface="Arial"/>
                        <a:cs typeface="Times New Roman"/>
                      </a:endParaRPr>
                    </a:p>
                  </a:txBody>
                  <a:tcPr marT="108000" marB="10800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15434201"/>
                  </a:ext>
                </a:extLst>
              </a:tr>
            </a:tbl>
          </a:graphicData>
        </a:graphic>
      </p:graphicFrame>
      <p:sp>
        <p:nvSpPr>
          <p:cNvPr id="72" name="Isosceles Triangle 71">
            <a:extLst>
              <a:ext uri="{FF2B5EF4-FFF2-40B4-BE49-F238E27FC236}">
                <a16:creationId xmlns:a16="http://schemas.microsoft.com/office/drawing/2014/main" id="{7F7376C9-A547-49D4-95D4-0FC97576D207}"/>
              </a:ext>
            </a:extLst>
          </p:cNvPr>
          <p:cNvSpPr/>
          <p:nvPr/>
        </p:nvSpPr>
        <p:spPr bwMode="ltGray">
          <a:xfrm rot="10800000">
            <a:off x="971912" y="2607024"/>
            <a:ext cx="430400" cy="207527"/>
          </a:xfrm>
          <a:prstGeom prst="triangle">
            <a:avLst/>
          </a:prstGeom>
          <a:solidFill>
            <a:schemeClr val="accent6"/>
          </a:solidFill>
          <a:ln w="603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err="1">
              <a:solidFill>
                <a:schemeClr val="bg1"/>
              </a:solidFill>
            </a:endParaRPr>
          </a:p>
        </p:txBody>
      </p:sp>
      <p:sp>
        <p:nvSpPr>
          <p:cNvPr id="76" name="Isosceles Triangle 75">
            <a:extLst>
              <a:ext uri="{FF2B5EF4-FFF2-40B4-BE49-F238E27FC236}">
                <a16:creationId xmlns:a16="http://schemas.microsoft.com/office/drawing/2014/main" id="{658EC3FD-0380-4535-AA90-70AF9B196911}"/>
              </a:ext>
            </a:extLst>
          </p:cNvPr>
          <p:cNvSpPr/>
          <p:nvPr/>
        </p:nvSpPr>
        <p:spPr bwMode="ltGray">
          <a:xfrm rot="10800000">
            <a:off x="3041408" y="2607023"/>
            <a:ext cx="430400" cy="207527"/>
          </a:xfrm>
          <a:prstGeom prst="triangle">
            <a:avLst/>
          </a:prstGeom>
          <a:solidFill>
            <a:schemeClr val="accent6"/>
          </a:solidFill>
          <a:ln w="603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err="1">
              <a:solidFill>
                <a:schemeClr val="bg1"/>
              </a:solidFill>
            </a:endParaRPr>
          </a:p>
        </p:txBody>
      </p:sp>
      <p:sp>
        <p:nvSpPr>
          <p:cNvPr id="77" name="Isosceles Triangle 76">
            <a:extLst>
              <a:ext uri="{FF2B5EF4-FFF2-40B4-BE49-F238E27FC236}">
                <a16:creationId xmlns:a16="http://schemas.microsoft.com/office/drawing/2014/main" id="{F36C3FD8-CEF9-4A26-8432-C437A8582F04}"/>
              </a:ext>
            </a:extLst>
          </p:cNvPr>
          <p:cNvSpPr/>
          <p:nvPr/>
        </p:nvSpPr>
        <p:spPr bwMode="ltGray">
          <a:xfrm rot="10800000">
            <a:off x="6464352" y="2607024"/>
            <a:ext cx="430400" cy="207527"/>
          </a:xfrm>
          <a:prstGeom prst="triangle">
            <a:avLst/>
          </a:prstGeom>
          <a:solidFill>
            <a:schemeClr val="accent6"/>
          </a:solidFill>
          <a:ln w="603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err="1">
              <a:solidFill>
                <a:schemeClr val="bg1"/>
              </a:solidFill>
            </a:endParaRPr>
          </a:p>
        </p:txBody>
      </p:sp>
      <p:sp>
        <p:nvSpPr>
          <p:cNvPr id="78" name="Isosceles Triangle 77">
            <a:extLst>
              <a:ext uri="{FF2B5EF4-FFF2-40B4-BE49-F238E27FC236}">
                <a16:creationId xmlns:a16="http://schemas.microsoft.com/office/drawing/2014/main" id="{91B355BF-645C-4330-BEF5-1B5232924096}"/>
              </a:ext>
            </a:extLst>
          </p:cNvPr>
          <p:cNvSpPr/>
          <p:nvPr/>
        </p:nvSpPr>
        <p:spPr bwMode="ltGray">
          <a:xfrm rot="10800000">
            <a:off x="10103196" y="2607024"/>
            <a:ext cx="430400" cy="207527"/>
          </a:xfrm>
          <a:prstGeom prst="triangle">
            <a:avLst/>
          </a:prstGeom>
          <a:solidFill>
            <a:schemeClr val="accent6"/>
          </a:solidFill>
          <a:ln w="603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err="1">
              <a:solidFill>
                <a:schemeClr val="bg1"/>
              </a:solidFill>
            </a:endParaRPr>
          </a:p>
        </p:txBody>
      </p:sp>
      <p:sp>
        <p:nvSpPr>
          <p:cNvPr id="10" name="Slide Number Placeholder 9">
            <a:extLst>
              <a:ext uri="{FF2B5EF4-FFF2-40B4-BE49-F238E27FC236}">
                <a16:creationId xmlns:a16="http://schemas.microsoft.com/office/drawing/2014/main" id="{FC88DF27-5F45-4016-A3E3-1BAE911F3452}"/>
              </a:ext>
            </a:extLst>
          </p:cNvPr>
          <p:cNvSpPr>
            <a:spLocks noGrp="1"/>
          </p:cNvSpPr>
          <p:nvPr>
            <p:ph type="sldNum" sz="quarter" idx="12"/>
          </p:nvPr>
        </p:nvSpPr>
        <p:spPr/>
        <p:txBody>
          <a:bodyPr/>
          <a:lstStyle/>
          <a:p>
            <a:fld id="{892E405A-90F8-4EC0-88EF-2DAB306F1FC3}" type="slidenum">
              <a:rPr lang="de-CH" smtClean="0"/>
              <a:pPr/>
              <a:t>2</a:t>
            </a:fld>
            <a:endParaRPr lang="de-CH"/>
          </a:p>
        </p:txBody>
      </p:sp>
      <p:sp>
        <p:nvSpPr>
          <p:cNvPr id="11" name="Date Placeholder 10">
            <a:extLst>
              <a:ext uri="{FF2B5EF4-FFF2-40B4-BE49-F238E27FC236}">
                <a16:creationId xmlns:a16="http://schemas.microsoft.com/office/drawing/2014/main" id="{92AA37F2-BE19-DCCD-49EF-4EC59B9518B7}"/>
              </a:ext>
            </a:extLst>
          </p:cNvPr>
          <p:cNvSpPr>
            <a:spLocks noGrp="1"/>
          </p:cNvSpPr>
          <p:nvPr>
            <p:ph type="dt" sz="half" idx="10"/>
          </p:nvPr>
        </p:nvSpPr>
        <p:spPr/>
        <p:txBody>
          <a:bodyPr/>
          <a:lstStyle/>
          <a:p>
            <a:r>
              <a:rPr lang="de-CH"/>
              <a:t>8. Februar 2024</a:t>
            </a:r>
          </a:p>
        </p:txBody>
      </p:sp>
      <p:sp>
        <p:nvSpPr>
          <p:cNvPr id="12" name="Footer Placeholder 11">
            <a:extLst>
              <a:ext uri="{FF2B5EF4-FFF2-40B4-BE49-F238E27FC236}">
                <a16:creationId xmlns:a16="http://schemas.microsoft.com/office/drawing/2014/main" id="{636BB9B8-0D80-E7D2-DF32-2F496BB2318E}"/>
              </a:ext>
            </a:extLst>
          </p:cNvPr>
          <p:cNvSpPr>
            <a:spLocks noGrp="1"/>
          </p:cNvSpPr>
          <p:nvPr>
            <p:ph type="ftr" sz="quarter" idx="11"/>
          </p:nvPr>
        </p:nvSpPr>
        <p:spPr/>
        <p:txBody>
          <a:bodyPr/>
          <a:lstStyle/>
          <a:p>
            <a:r>
              <a:rPr lang="de-CH"/>
              <a:t>Dynamische Altersvorsorge bei PwC</a:t>
            </a:r>
          </a:p>
        </p:txBody>
      </p:sp>
    </p:spTree>
    <p:extLst>
      <p:ext uri="{BB962C8B-B14F-4D97-AF65-F5344CB8AC3E}">
        <p14:creationId xmlns:p14="http://schemas.microsoft.com/office/powerpoint/2010/main" val="241617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0031-0B67-42DC-9F70-BE1EAB6D35DE}"/>
              </a:ext>
            </a:extLst>
          </p:cNvPr>
          <p:cNvSpPr>
            <a:spLocks noGrp="1"/>
          </p:cNvSpPr>
          <p:nvPr>
            <p:ph type="title"/>
          </p:nvPr>
        </p:nvSpPr>
        <p:spPr/>
        <p:txBody>
          <a:bodyPr/>
          <a:lstStyle/>
          <a:p>
            <a:r>
              <a:rPr lang="de-CH" dirty="0">
                <a:solidFill>
                  <a:srgbClr val="002060"/>
                </a:solidFill>
              </a:rPr>
              <a:t>«Dynamische Altersleistungen: Bonusmodell bei PwC»</a:t>
            </a:r>
          </a:p>
        </p:txBody>
      </p:sp>
      <p:graphicFrame>
        <p:nvGraphicFramePr>
          <p:cNvPr id="9" name="Content Placeholder 8">
            <a:extLst>
              <a:ext uri="{FF2B5EF4-FFF2-40B4-BE49-F238E27FC236}">
                <a16:creationId xmlns:a16="http://schemas.microsoft.com/office/drawing/2014/main" id="{79AF70DE-72AF-4ECE-A45B-BD9B38C57C56}"/>
              </a:ext>
            </a:extLst>
          </p:cNvPr>
          <p:cNvGraphicFramePr>
            <a:graphicFrameLocks noGrp="1"/>
          </p:cNvGraphicFramePr>
          <p:nvPr>
            <p:ph idx="1"/>
            <p:extLst>
              <p:ext uri="{D42A27DB-BD31-4B8C-83A1-F6EECF244321}">
                <p14:modId xmlns:p14="http://schemas.microsoft.com/office/powerpoint/2010/main" val="1271510283"/>
              </p:ext>
            </p:extLst>
          </p:nvPr>
        </p:nvGraphicFramePr>
        <p:xfrm>
          <a:off x="442913" y="2103438"/>
          <a:ext cx="11306175" cy="4073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D63DA91-40AD-4CF8-9688-6C24ED4C75DF}"/>
              </a:ext>
            </a:extLst>
          </p:cNvPr>
          <p:cNvSpPr txBox="1"/>
          <p:nvPr/>
        </p:nvSpPr>
        <p:spPr>
          <a:xfrm>
            <a:off x="342900" y="1165091"/>
            <a:ext cx="11506199" cy="1426031"/>
          </a:xfrm>
          <a:prstGeom prst="rect">
            <a:avLst/>
          </a:prstGeom>
          <a:noFill/>
        </p:spPr>
        <p:txBody>
          <a:bodyPr wrap="square">
            <a:spAutoFit/>
          </a:bodyPr>
          <a:lstStyle/>
          <a:p>
            <a:pPr lvl="1">
              <a:spcAft>
                <a:spcPts val="675"/>
              </a:spcAft>
            </a:pPr>
            <a:r>
              <a:rPr lang="de-CH" sz="1400" dirty="0"/>
              <a:t>Tiefere Basisrente mit einem variablen Bonus von standardmässig 12% bei Beginn der Rente. </a:t>
            </a:r>
          </a:p>
          <a:p>
            <a:pPr lvl="1">
              <a:spcAft>
                <a:spcPts val="675"/>
              </a:spcAft>
            </a:pPr>
            <a:r>
              <a:rPr lang="de-CH" sz="1400" dirty="0"/>
              <a:t>Danach Bestimmung des Bonus: Vergleich zwischen der benötigen und der erzielten Rendite über eine 3 Jahres-Periode</a:t>
            </a:r>
          </a:p>
          <a:p>
            <a:pPr marL="688975" lvl="1">
              <a:spcAft>
                <a:spcPts val="300"/>
              </a:spcAft>
            </a:pPr>
            <a:r>
              <a:rPr lang="de-CH" sz="1400" dirty="0">
                <a:solidFill>
                  <a:srgbClr val="002060"/>
                </a:solidFill>
              </a:rPr>
              <a:t>Sparte 05: benötigte Rendite     4.04% </a:t>
            </a:r>
            <a:r>
              <a:rPr lang="de-CH" sz="1400" dirty="0">
                <a:solidFill>
                  <a:srgbClr val="002060"/>
                </a:solidFill>
                <a:sym typeface="Wingdings" panose="05000000000000000000" pitchFamily="2" charset="2"/>
              </a:rPr>
              <a:t></a:t>
            </a:r>
            <a:r>
              <a:rPr lang="de-CH" sz="1400" dirty="0">
                <a:solidFill>
                  <a:srgbClr val="002060"/>
                </a:solidFill>
              </a:rPr>
              <a:t>   Bonus  10%</a:t>
            </a:r>
          </a:p>
          <a:p>
            <a:pPr marL="688975" lvl="1">
              <a:spcAft>
                <a:spcPts val="300"/>
              </a:spcAft>
            </a:pPr>
            <a:r>
              <a:rPr lang="de-CH" sz="1400" dirty="0">
                <a:solidFill>
                  <a:srgbClr val="002060"/>
                </a:solidFill>
              </a:rPr>
              <a:t>Sparte 14: benötigte Rendite     3.04% </a:t>
            </a:r>
            <a:r>
              <a:rPr lang="de-CH" sz="1400" dirty="0">
                <a:solidFill>
                  <a:srgbClr val="002060"/>
                </a:solidFill>
                <a:sym typeface="Wingdings" panose="05000000000000000000" pitchFamily="2" charset="2"/>
              </a:rPr>
              <a:t>   </a:t>
            </a:r>
            <a:r>
              <a:rPr lang="de-CH" sz="1400" dirty="0">
                <a:solidFill>
                  <a:srgbClr val="002060"/>
                </a:solidFill>
              </a:rPr>
              <a:t>Bonus  18%</a:t>
            </a:r>
          </a:p>
          <a:p>
            <a:pPr marL="688975" lvl="1">
              <a:spcAft>
                <a:spcPts val="300"/>
              </a:spcAft>
            </a:pPr>
            <a:r>
              <a:rPr lang="de-CH" sz="1400" dirty="0">
                <a:solidFill>
                  <a:srgbClr val="002060"/>
                </a:solidFill>
              </a:rPr>
              <a:t>Sparte 19: benötigte Rendite     1.54% </a:t>
            </a:r>
            <a:r>
              <a:rPr lang="de-CH" sz="1400" dirty="0">
                <a:solidFill>
                  <a:srgbClr val="002060"/>
                </a:solidFill>
                <a:sym typeface="Wingdings" panose="05000000000000000000" pitchFamily="2" charset="2"/>
              </a:rPr>
              <a:t></a:t>
            </a:r>
            <a:r>
              <a:rPr lang="de-CH" sz="1400" dirty="0">
                <a:solidFill>
                  <a:srgbClr val="002060"/>
                </a:solidFill>
              </a:rPr>
              <a:t>   Bonus  20% (12% ist der Start-Bonus; Bonuserhöhung auf März 2022)</a:t>
            </a:r>
          </a:p>
        </p:txBody>
      </p:sp>
      <p:sp>
        <p:nvSpPr>
          <p:cNvPr id="6" name="Slide Number Placeholder 5">
            <a:extLst>
              <a:ext uri="{FF2B5EF4-FFF2-40B4-BE49-F238E27FC236}">
                <a16:creationId xmlns:a16="http://schemas.microsoft.com/office/drawing/2014/main" id="{5B468F9B-D649-C59E-C1A1-A82DC07491DD}"/>
              </a:ext>
            </a:extLst>
          </p:cNvPr>
          <p:cNvSpPr>
            <a:spLocks noGrp="1"/>
          </p:cNvSpPr>
          <p:nvPr>
            <p:ph type="sldNum" sz="quarter" idx="12"/>
          </p:nvPr>
        </p:nvSpPr>
        <p:spPr/>
        <p:txBody>
          <a:bodyPr/>
          <a:lstStyle/>
          <a:p>
            <a:fld id="{892E405A-90F8-4EC0-88EF-2DAB306F1FC3}" type="slidenum">
              <a:rPr lang="de-CH" smtClean="0"/>
              <a:pPr/>
              <a:t>3</a:t>
            </a:fld>
            <a:endParaRPr lang="de-CH"/>
          </a:p>
        </p:txBody>
      </p:sp>
      <p:sp>
        <p:nvSpPr>
          <p:cNvPr id="7" name="Date Placeholder 6">
            <a:extLst>
              <a:ext uri="{FF2B5EF4-FFF2-40B4-BE49-F238E27FC236}">
                <a16:creationId xmlns:a16="http://schemas.microsoft.com/office/drawing/2014/main" id="{5D82269A-3072-05DB-12BF-9CDFB4CE677D}"/>
              </a:ext>
            </a:extLst>
          </p:cNvPr>
          <p:cNvSpPr>
            <a:spLocks noGrp="1"/>
          </p:cNvSpPr>
          <p:nvPr>
            <p:ph type="dt" sz="half" idx="10"/>
          </p:nvPr>
        </p:nvSpPr>
        <p:spPr/>
        <p:txBody>
          <a:bodyPr/>
          <a:lstStyle/>
          <a:p>
            <a:r>
              <a:rPr lang="de-CH"/>
              <a:t>8. Februar 2024</a:t>
            </a:r>
          </a:p>
        </p:txBody>
      </p:sp>
      <p:sp>
        <p:nvSpPr>
          <p:cNvPr id="8" name="Footer Placeholder 7">
            <a:extLst>
              <a:ext uri="{FF2B5EF4-FFF2-40B4-BE49-F238E27FC236}">
                <a16:creationId xmlns:a16="http://schemas.microsoft.com/office/drawing/2014/main" id="{D308EC0D-E1C7-AA3A-B753-D8A024DAD867}"/>
              </a:ext>
            </a:extLst>
          </p:cNvPr>
          <p:cNvSpPr>
            <a:spLocks noGrp="1"/>
          </p:cNvSpPr>
          <p:nvPr>
            <p:ph type="ftr" sz="quarter" idx="11"/>
          </p:nvPr>
        </p:nvSpPr>
        <p:spPr/>
        <p:txBody>
          <a:bodyPr/>
          <a:lstStyle/>
          <a:p>
            <a:r>
              <a:rPr lang="de-CH"/>
              <a:t>Dynamische Altersvorsorge bei PwC</a:t>
            </a:r>
          </a:p>
        </p:txBody>
      </p:sp>
    </p:spTree>
    <p:extLst>
      <p:ext uri="{BB962C8B-B14F-4D97-AF65-F5344CB8AC3E}">
        <p14:creationId xmlns:p14="http://schemas.microsoft.com/office/powerpoint/2010/main" val="2208381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24,3,Agenda"/>
</p:tagLst>
</file>

<file path=ppt/theme/theme1.xml><?xml version="1.0" encoding="utf-8"?>
<a:theme xmlns:a="http://schemas.openxmlformats.org/drawingml/2006/main" name="PwC">
  <a:themeElements>
    <a:clrScheme name="PK MPS">
      <a:dk1>
        <a:srgbClr val="000000"/>
      </a:dk1>
      <a:lt1>
        <a:srgbClr val="FFFFFF"/>
      </a:lt1>
      <a:dk2>
        <a:srgbClr val="7D7D7D"/>
      </a:dk2>
      <a:lt2>
        <a:srgbClr val="DEDEDE"/>
      </a:lt2>
      <a:accent1>
        <a:srgbClr val="00246B"/>
      </a:accent1>
      <a:accent2>
        <a:srgbClr val="003DAB"/>
      </a:accent2>
      <a:accent3>
        <a:srgbClr val="0089EB"/>
      </a:accent3>
      <a:accent4>
        <a:srgbClr val="FD6412"/>
      </a:accent4>
      <a:accent5>
        <a:srgbClr val="EB8C00"/>
      </a:accent5>
      <a:accent6>
        <a:srgbClr val="464646"/>
      </a:accent6>
      <a:hlink>
        <a:srgbClr val="4B06B2"/>
      </a:hlink>
      <a:folHlink>
        <a:srgbClr val="D04A02"/>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nSpc>
            <a:spcPct val="100000"/>
          </a:lnSpc>
          <a:spcAft>
            <a:spcPts val="600"/>
          </a:spcAft>
          <a:buSzPct val="100000"/>
          <a:defRPr sz="1600" dirty="0" err="1" smtClean="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3" id="{49457407-412D-4400-B65A-00D1BB5DD486}" vid="{60A1B0AF-D765-402C-928C-7643BC58B845}"/>
    </a:ext>
  </a:extLst>
</a:theme>
</file>

<file path=ppt/theme/theme2.xml><?xml version="1.0" encoding="utf-8"?>
<a:theme xmlns:a="http://schemas.openxmlformats.org/drawingml/2006/main" name="Benutzerdefiniertes Design">
  <a:themeElements>
    <a:clrScheme name="BVS">
      <a:dk1>
        <a:sysClr val="windowText" lastClr="000000"/>
      </a:dk1>
      <a:lt1>
        <a:sysClr val="window" lastClr="FFFFFF"/>
      </a:lt1>
      <a:dk2>
        <a:srgbClr val="595959"/>
      </a:dk2>
      <a:lt2>
        <a:srgbClr val="D1D1D1"/>
      </a:lt2>
      <a:accent1>
        <a:srgbClr val="876E4F"/>
      </a:accent1>
      <a:accent2>
        <a:srgbClr val="3D5270"/>
      </a:accent2>
      <a:accent3>
        <a:srgbClr val="58927C"/>
      </a:accent3>
      <a:accent4>
        <a:srgbClr val="9E729C"/>
      </a:accent4>
      <a:accent5>
        <a:srgbClr val="D95D5D"/>
      </a:accent5>
      <a:accent6>
        <a:srgbClr val="AEB13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BVS Referenten V4.potx" id="{77CDD306-1C77-4588-B04D-6C7B839663C3}" vid="{22F1DF04-1718-4268-BD78-C2492D8E5C74}"/>
    </a:ext>
  </a:ext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47099FD2FC24AB6F56F2F14D87BB8" ma:contentTypeVersion="4" ma:contentTypeDescription="Create a new document." ma:contentTypeScope="" ma:versionID="3f6121104775fb10762e644bb229687b">
  <xsd:schema xmlns:xsd="http://www.w3.org/2001/XMLSchema" xmlns:xs="http://www.w3.org/2001/XMLSchema" xmlns:p="http://schemas.microsoft.com/office/2006/metadata/properties" xmlns:ns2="5b32d7cb-d5b5-429c-a47a-fe52bf7e6a53" xmlns:ns3="1ae8e251-7e39-45d1-94d5-c3444b706a75" targetNamespace="http://schemas.microsoft.com/office/2006/metadata/properties" ma:root="true" ma:fieldsID="a8cc5d1c090762053a2230872b679d3a" ns2:_="" ns3:_="">
    <xsd:import namespace="5b32d7cb-d5b5-429c-a47a-fe52bf7e6a53"/>
    <xsd:import namespace="1ae8e251-7e39-45d1-94d5-c3444b706a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2d7cb-d5b5-429c-a47a-fe52bf7e6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8e251-7e39-45d1-94d5-c3444b706a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E0CEC-7469-4D1E-AE24-83907CA51026}">
  <ds:schemaRefs>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1ae8e251-7e39-45d1-94d5-c3444b706a75"/>
    <ds:schemaRef ds:uri="5b32d7cb-d5b5-429c-a47a-fe52bf7e6a53"/>
  </ds:schemaRefs>
</ds:datastoreItem>
</file>

<file path=customXml/itemProps2.xml><?xml version="1.0" encoding="utf-8"?>
<ds:datastoreItem xmlns:ds="http://schemas.openxmlformats.org/officeDocument/2006/customXml" ds:itemID="{8A6D467A-47BA-4645-A8DE-E7E15A3CD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2d7cb-d5b5-429c-a47a-fe52bf7e6a53"/>
    <ds:schemaRef ds:uri="1ae8e251-7e39-45d1-94d5-c3444b706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C4F4AA-3B98-4EB0-85BA-9BF232CB1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488</Words>
  <Application>Microsoft Office PowerPoint</Application>
  <PresentationFormat>Widescreen</PresentationFormat>
  <Paragraphs>108</Paragraphs>
  <Slides>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Arial (Body)</vt:lpstr>
      <vt:lpstr>Georgia</vt:lpstr>
      <vt:lpstr>Segoe UI Symbol</vt:lpstr>
      <vt:lpstr>Wingdings</vt:lpstr>
      <vt:lpstr>PwC</vt:lpstr>
      <vt:lpstr>Benutzerdefiniertes Design</vt:lpstr>
      <vt:lpstr>«Dynamische Altersleistungen: Rücktrittsalter bei PwC»</vt:lpstr>
      <vt:lpstr>Muster “Dynamisches Rentenalter”  bei PwC (JG 1979)</vt:lpstr>
      <vt:lpstr>«Dynamische Altersleistungen: Bonusmodell bei PwC»</vt:lpstr>
    </vt:vector>
  </TitlesOfParts>
  <Manager/>
  <Company>PwC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subject/>
  <dc:creator>Thomas Altenburger (CH)</dc:creator>
  <cp:keywords/>
  <dc:description/>
  <cp:lastModifiedBy>Mia Mendez (CH)</cp:lastModifiedBy>
  <cp:revision>94</cp:revision>
  <dcterms:created xsi:type="dcterms:W3CDTF">2021-11-30T13:00:08Z</dcterms:created>
  <dcterms:modified xsi:type="dcterms:W3CDTF">2024-02-07T16:53:29Z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type">
    <vt:lpwstr>PwC16x9</vt:lpwstr>
  </property>
  <property fmtid="{D5CDD505-2E9C-101B-9397-08002B2CF9AE}" pid="3" name="TB template version">
    <vt:lpwstr>6</vt:lpwstr>
  </property>
  <property fmtid="{D5CDD505-2E9C-101B-9397-08002B2CF9AE}" pid="4" name="TB template release">
    <vt:lpwstr>4</vt:lpwstr>
  </property>
  <property fmtid="{D5CDD505-2E9C-101B-9397-08002B2CF9AE}" pid="5" name="ContentTypeId">
    <vt:lpwstr>0x01010057D47099FD2FC24AB6F56F2F14D87BB8</vt:lpwstr>
  </property>
</Properties>
</file>